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8" r:id="rId4"/>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1851404e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31851404e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851404e7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851404e7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1851404e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1851404e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1851404e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1851404e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e105ff6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e105ff6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a2c579d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a2c579d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1851404e71_0_1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1851404e71_0_1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1851404e71_0_1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1851404e71_0_1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1851404e71_0_1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1851404e71_0_1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105ff675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105ff675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105ff675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e105ff675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105ff6752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105ff6752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1851404e71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1851404e71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105ff675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105ff675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e105ff675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e105ff675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851404e7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1851404e7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851404e71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851404e7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1851404e7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1851404e7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1851404e7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1851404e7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1851404e71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31851404e71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1851404e71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1851404e71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e105ff675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e105ff675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851404e71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1851404e71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1851404e71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1851404e71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1851404e71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1851404e71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851404e7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1851404e7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1851404e71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1851404e71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1851404e71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1851404e71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1851404e71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1851404e71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851404e71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851404e71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1851404e71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1851404e71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1851404e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1851404e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105ff67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105ff675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1851404e71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1851404e71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851404e71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851404e71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851404e71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1851404e71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851404e71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1851404e71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1851404e71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1851404e71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1851404e71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1851404e71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1851404e71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1851404e71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1851404e71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1851404e71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1851404e71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1851404e71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105ff67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105ff675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e105ff675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e105ff675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1851404e7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1851404e7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1851404e7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1851404e7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851404e7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851404e7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1851404e71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1851404e71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851404e71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851404e71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position personnalisée">
  <p:cSld name="1_Disposition personnalisé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OLEIL - fond gris - 3">
  <p:cSld name="2_SOLEIL - fond gris - 3">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EIL - fond gris - 3">
  <p:cSld name="4_SOLEIL - fond gris - 3">
    <p:bg>
      <p:bgPr>
        <a:solidFill>
          <a:srgbClr val="595959"/>
        </a:solid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2"/>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2"/>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2"/>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2"/>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74" name="Google Shape;74;p12"/>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OLEIL - fond gris - 3">
  <p:cSld name="5_SOLEIL - fond gris - 3">
    <p:bg>
      <p:bgPr>
        <a:solidFill>
          <a:srgbClr val="595959"/>
        </a:solidFill>
      </p:bgPr>
    </p:bg>
    <p:spTree>
      <p:nvGrpSpPr>
        <p:cNvPr id="75" name="Shape 75"/>
        <p:cNvGrpSpPr/>
        <p:nvPr/>
      </p:nvGrpSpPr>
      <p:grpSpPr>
        <a:xfrm>
          <a:off x="0" y="0"/>
          <a:ext cx="0" cy="0"/>
          <a:chOff x="0" y="0"/>
          <a:chExt cx="0" cy="0"/>
        </a:xfrm>
      </p:grpSpPr>
      <p:sp>
        <p:nvSpPr>
          <p:cNvPr id="76" name="Google Shape;76;p13"/>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3"/>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14"/>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14"/>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48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20"/>
              </a:spcBef>
              <a:spcAft>
                <a:spcPts val="0"/>
              </a:spcAft>
              <a:buSzPts val="2800"/>
              <a:buNone/>
              <a:defRPr sz="2800"/>
            </a:lvl4pPr>
            <a:lvl5pPr lvl="4" rtl="0" algn="ctr">
              <a:lnSpc>
                <a:spcPct val="100000"/>
              </a:lnSpc>
              <a:spcBef>
                <a:spcPts val="32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2" name="Google Shape;82;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1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81000" lvl="0" marL="457200" rtl="0">
              <a:spcBef>
                <a:spcPts val="480"/>
              </a:spcBef>
              <a:spcAft>
                <a:spcPts val="0"/>
              </a:spcAft>
              <a:buSzPts val="2400"/>
              <a:buChar char="•"/>
              <a:defRPr/>
            </a:lvl1pPr>
            <a:lvl2pPr indent="-355600" lvl="1" marL="914400" rtl="0">
              <a:spcBef>
                <a:spcPts val="400"/>
              </a:spcBef>
              <a:spcAft>
                <a:spcPts val="0"/>
              </a:spcAft>
              <a:buSzPts val="2000"/>
              <a:buChar char="–"/>
              <a:defRPr/>
            </a:lvl2pPr>
            <a:lvl3pPr indent="-342900" lvl="2" marL="1371600" rtl="0">
              <a:spcBef>
                <a:spcPts val="360"/>
              </a:spcBef>
              <a:spcAft>
                <a:spcPts val="0"/>
              </a:spcAft>
              <a:buSzPts val="1800"/>
              <a:buChar char="•"/>
              <a:defRPr/>
            </a:lvl3pPr>
            <a:lvl4pPr indent="-330200" lvl="3" marL="1828800" rtl="0">
              <a:spcBef>
                <a:spcPts val="320"/>
              </a:spcBef>
              <a:spcAft>
                <a:spcPts val="0"/>
              </a:spcAft>
              <a:buSzPts val="1600"/>
              <a:buChar char="–"/>
              <a:defRPr/>
            </a:lvl4pPr>
            <a:lvl5pPr indent="-330200" lvl="4" marL="2286000" rtl="0">
              <a:spcBef>
                <a:spcPts val="320"/>
              </a:spcBef>
              <a:spcAft>
                <a:spcPts val="0"/>
              </a:spcAft>
              <a:buSzPts val="16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6" name="Google Shape;86;p1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93" name="Google Shape;93;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5" name="Google Shape;105;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9" name="Google Shape;10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p:nvPr/>
        </p:nvSpPr>
        <p:spPr>
          <a:xfrm flipH="1">
            <a:off x="1691700" y="3369604"/>
            <a:ext cx="7452300" cy="799200"/>
          </a:xfrm>
          <a:prstGeom prst="rect">
            <a:avLst/>
          </a:prstGeom>
          <a:solidFill>
            <a:srgbClr val="EFE125">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 name="Google Shape;22;p3"/>
          <p:cNvCxnSpPr/>
          <p:nvPr/>
        </p:nvCxnSpPr>
        <p:spPr>
          <a:xfrm rot="10800000">
            <a:off x="1691701" y="3975906"/>
            <a:ext cx="7452300" cy="0"/>
          </a:xfrm>
          <a:prstGeom prst="straightConnector1">
            <a:avLst/>
          </a:prstGeom>
          <a:noFill/>
          <a:ln cap="flat" cmpd="tri" w="73025">
            <a:solidFill>
              <a:srgbClr val="7F7F7F"/>
            </a:solidFill>
            <a:prstDash val="solid"/>
            <a:round/>
            <a:headEnd len="sm" w="sm" type="none"/>
            <a:tailEnd len="sm" w="sm" type="none"/>
          </a:ln>
        </p:spPr>
      </p:cxnSp>
      <p:sp>
        <p:nvSpPr>
          <p:cNvPr id="23" name="Google Shape;23;p3"/>
          <p:cNvSpPr txBox="1"/>
          <p:nvPr>
            <p:ph type="title"/>
          </p:nvPr>
        </p:nvSpPr>
        <p:spPr>
          <a:xfrm>
            <a:off x="1763687" y="3524670"/>
            <a:ext cx="72069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2" name="Google Shape;112;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13" name="Google Shape;11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20" name="Google Shape;120;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1" name="Google Shape;121;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22" name="Google Shape;12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125" name="Google Shape;12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129" name="Google Shape;12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1">
  <p:cSld name="SOLEIL - fond gris - 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8"/>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2800"/>
              <a:buNone/>
              <a:defRPr sz="1800"/>
            </a:lvl2pPr>
            <a:lvl3pPr lvl="2">
              <a:spcBef>
                <a:spcPts val="0"/>
              </a:spcBef>
              <a:spcAft>
                <a:spcPts val="0"/>
              </a:spcAft>
              <a:buSzPts val="2800"/>
              <a:buNone/>
              <a:defRPr sz="1800"/>
            </a:lvl3pPr>
            <a:lvl4pPr lvl="3">
              <a:spcBef>
                <a:spcPts val="0"/>
              </a:spcBef>
              <a:spcAft>
                <a:spcPts val="0"/>
              </a:spcAft>
              <a:buSzPts val="2800"/>
              <a:buNone/>
              <a:defRPr sz="1800"/>
            </a:lvl4pPr>
            <a:lvl5pPr lvl="4">
              <a:spcBef>
                <a:spcPts val="0"/>
              </a:spcBef>
              <a:spcAft>
                <a:spcPts val="0"/>
              </a:spcAft>
              <a:buSzPts val="2800"/>
              <a:buNone/>
              <a:defRPr sz="1800"/>
            </a:lvl5pPr>
            <a:lvl6pPr lvl="5">
              <a:spcBef>
                <a:spcPts val="0"/>
              </a:spcBef>
              <a:spcAft>
                <a:spcPts val="0"/>
              </a:spcAft>
              <a:buSzPts val="2800"/>
              <a:buNone/>
              <a:defRPr sz="1800"/>
            </a:lvl6pPr>
            <a:lvl7pPr lvl="6">
              <a:spcBef>
                <a:spcPts val="0"/>
              </a:spcBef>
              <a:spcAft>
                <a:spcPts val="0"/>
              </a:spcAft>
              <a:buSzPts val="2800"/>
              <a:buNone/>
              <a:defRPr sz="1800"/>
            </a:lvl7pPr>
            <a:lvl8pPr lvl="7">
              <a:spcBef>
                <a:spcPts val="0"/>
              </a:spcBef>
              <a:spcAft>
                <a:spcPts val="0"/>
              </a:spcAft>
              <a:buSzPts val="2800"/>
              <a:buNone/>
              <a:defRPr sz="1800"/>
            </a:lvl8pPr>
            <a:lvl9pPr lvl="8">
              <a:spcBef>
                <a:spcPts val="0"/>
              </a:spcBef>
              <a:spcAft>
                <a:spcPts val="0"/>
              </a:spcAft>
              <a:buSzPts val="2800"/>
              <a:buNone/>
              <a:defRPr sz="1800"/>
            </a:lvl9pPr>
          </a:lstStyle>
          <a:p/>
        </p:txBody>
      </p:sp>
      <p:sp>
        <p:nvSpPr>
          <p:cNvPr id="134" name="Google Shape;134;p28"/>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28"/>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6" name="Google Shape;136;p28"/>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8"/>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16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16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16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16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38" name="Google Shape;138;p28"/>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position personnalisée">
  <p:cSld name="1_Disposition personnalisée">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30"/>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9" name="Google Shape;149;p30"/>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0" name="Google Shape;150;p30"/>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3" name="Google Shape;153;p3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4" name="Google Shape;154;p3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55" name="Google Shape;155;p31"/>
          <p:cNvSpPr/>
          <p:nvPr/>
        </p:nvSpPr>
        <p:spPr>
          <a:xfrm flipH="1">
            <a:off x="1691700" y="3369604"/>
            <a:ext cx="7452300" cy="799200"/>
          </a:xfrm>
          <a:prstGeom prst="rect">
            <a:avLst/>
          </a:prstGeom>
          <a:solidFill>
            <a:srgbClr val="EFE125">
              <a:alpha val="4078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156" name="Google Shape;156;p31"/>
          <p:cNvCxnSpPr/>
          <p:nvPr/>
        </p:nvCxnSpPr>
        <p:spPr>
          <a:xfrm rot="10800000">
            <a:off x="1691701" y="3975906"/>
            <a:ext cx="7452300" cy="0"/>
          </a:xfrm>
          <a:prstGeom prst="straightConnector1">
            <a:avLst/>
          </a:prstGeom>
          <a:noFill/>
          <a:ln cap="flat" cmpd="tri" w="73025">
            <a:solidFill>
              <a:srgbClr val="7F7F7F"/>
            </a:solidFill>
            <a:prstDash val="solid"/>
            <a:round/>
            <a:headEnd len="sm" w="sm" type="none"/>
            <a:tailEnd len="sm" w="sm" type="none"/>
          </a:ln>
        </p:spPr>
      </p:cxnSp>
      <p:sp>
        <p:nvSpPr>
          <p:cNvPr id="157" name="Google Shape;157;p31"/>
          <p:cNvSpPr txBox="1"/>
          <p:nvPr>
            <p:ph type="title"/>
          </p:nvPr>
        </p:nvSpPr>
        <p:spPr>
          <a:xfrm>
            <a:off x="1763687" y="3524670"/>
            <a:ext cx="72069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1">
  <p:cSld name="SOLEIL - fond gris - 1">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32"/>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0" name="Google Shape;160;p32"/>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p32"/>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2" name="Google Shape;162;p32"/>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32"/>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64" name="Google Shape;164;p32"/>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1">
  <p:cSld name="SOLEIL - fond gris - 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0" name="Google Shape;30;p4"/>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1">
  <p:cSld name="1_SOLEIL - fond gris - 1">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3"/>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7" name="Google Shape;167;p33"/>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8" name="Google Shape;168;p33"/>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2">
  <p:cSld name="SOLEIL - fond gris - 2">
    <p:spTree>
      <p:nvGrpSpPr>
        <p:cNvPr id="169" name="Shape 169"/>
        <p:cNvGrpSpPr/>
        <p:nvPr/>
      </p:nvGrpSpPr>
      <p:grpSpPr>
        <a:xfrm>
          <a:off x="0" y="0"/>
          <a:ext cx="0" cy="0"/>
          <a:chOff x="0" y="0"/>
          <a:chExt cx="0" cy="0"/>
        </a:xfrm>
      </p:grpSpPr>
      <p:sp>
        <p:nvSpPr>
          <p:cNvPr id="170" name="Google Shape;170;p34"/>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1" name="Google Shape;171;p34"/>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2" name="Google Shape;172;p34"/>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3" name="Google Shape;173;p34"/>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34"/>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75" name="Google Shape;175;p34"/>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2">
  <p:cSld name="1_SOLEIL - fond gris - 2">
    <p:spTree>
      <p:nvGrpSpPr>
        <p:cNvPr id="176" name="Shape 176"/>
        <p:cNvGrpSpPr/>
        <p:nvPr/>
      </p:nvGrpSpPr>
      <p:grpSpPr>
        <a:xfrm>
          <a:off x="0" y="0"/>
          <a:ext cx="0" cy="0"/>
          <a:chOff x="0" y="0"/>
          <a:chExt cx="0" cy="0"/>
        </a:xfrm>
      </p:grpSpPr>
      <p:sp>
        <p:nvSpPr>
          <p:cNvPr id="177" name="Google Shape;177;p35"/>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35"/>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9" name="Google Shape;179;p35"/>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3">
  <p:cSld name="SOLEIL - fond gris - 3">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6"/>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2" name="Google Shape;182;p36"/>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3" name="Google Shape;183;p36"/>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4" name="Google Shape;184;p36"/>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86" name="Google Shape;186;p36"/>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OLEIL - fond gris - 3">
  <p:cSld name="3_SOLEIL - fond gris - 3">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7"/>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9" name="Google Shape;189;p37"/>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0" name="Google Shape;190;p37"/>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3">
  <p:cSld name="1_SOLEIL - fond gris - 3">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8"/>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3" name="Google Shape;193;p38"/>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4" name="Google Shape;194;p38"/>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5" name="Google Shape;195;p38"/>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38"/>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97" name="Google Shape;197;p38"/>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OLEIL - fond gris - 3">
  <p:cSld name="2_SOLEIL - fond gris - 3">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39"/>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0" name="Google Shape;200;p39"/>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1" name="Google Shape;201;p39"/>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EIL - fond gris - 3">
  <p:cSld name="4_SOLEIL - fond gris - 3">
    <p:bg>
      <p:bgPr>
        <a:solidFill>
          <a:srgbClr val="595959"/>
        </a:solidFill>
      </p:bgPr>
    </p:bg>
    <p:spTree>
      <p:nvGrpSpPr>
        <p:cNvPr id="202" name="Shape 202"/>
        <p:cNvGrpSpPr/>
        <p:nvPr/>
      </p:nvGrpSpPr>
      <p:grpSpPr>
        <a:xfrm>
          <a:off x="0" y="0"/>
          <a:ext cx="0" cy="0"/>
          <a:chOff x="0" y="0"/>
          <a:chExt cx="0" cy="0"/>
        </a:xfrm>
      </p:grpSpPr>
      <p:sp>
        <p:nvSpPr>
          <p:cNvPr id="203" name="Google Shape;203;p40"/>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4" name="Google Shape;204;p40"/>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5" name="Google Shape;205;p40"/>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6" name="Google Shape;206;p40"/>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40"/>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208" name="Google Shape;208;p40"/>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OLEIL - fond gris - 3">
  <p:cSld name="5_SOLEIL - fond gris - 3">
    <p:bg>
      <p:bgPr>
        <a:solidFill>
          <a:srgbClr val="595959"/>
        </a:solidFill>
      </p:bgPr>
    </p:bg>
    <p:spTree>
      <p:nvGrpSpPr>
        <p:cNvPr id="209" name="Shape 209"/>
        <p:cNvGrpSpPr/>
        <p:nvPr/>
      </p:nvGrpSpPr>
      <p:grpSpPr>
        <a:xfrm>
          <a:off x="0" y="0"/>
          <a:ext cx="0" cy="0"/>
          <a:chOff x="0" y="0"/>
          <a:chExt cx="0" cy="0"/>
        </a:xfrm>
      </p:grpSpPr>
      <p:sp>
        <p:nvSpPr>
          <p:cNvPr id="210" name="Google Shape;210;p4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1" name="Google Shape;211;p4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2" name="Google Shape;212;p4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3" name="Shape 213"/>
        <p:cNvGrpSpPr/>
        <p:nvPr/>
      </p:nvGrpSpPr>
      <p:grpSpPr>
        <a:xfrm>
          <a:off x="0" y="0"/>
          <a:ext cx="0" cy="0"/>
          <a:chOff x="0" y="0"/>
          <a:chExt cx="0" cy="0"/>
        </a:xfrm>
      </p:grpSpPr>
      <p:sp>
        <p:nvSpPr>
          <p:cNvPr id="214" name="Google Shape;214;p42"/>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42"/>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algn="ctr">
              <a:lnSpc>
                <a:spcPct val="100000"/>
              </a:lnSpc>
              <a:spcBef>
                <a:spcPts val="480"/>
              </a:spcBef>
              <a:spcAft>
                <a:spcPts val="0"/>
              </a:spcAft>
              <a:buSzPts val="2800"/>
              <a:buNone/>
              <a:defRPr sz="2800"/>
            </a:lvl1pPr>
            <a:lvl2pPr lvl="1" algn="ctr">
              <a:lnSpc>
                <a:spcPct val="100000"/>
              </a:lnSpc>
              <a:spcBef>
                <a:spcPts val="400"/>
              </a:spcBef>
              <a:spcAft>
                <a:spcPts val="0"/>
              </a:spcAft>
              <a:buSzPts val="2800"/>
              <a:buNone/>
              <a:defRPr sz="2800"/>
            </a:lvl2pPr>
            <a:lvl3pPr lvl="2" algn="ctr">
              <a:lnSpc>
                <a:spcPct val="100000"/>
              </a:lnSpc>
              <a:spcBef>
                <a:spcPts val="360"/>
              </a:spcBef>
              <a:spcAft>
                <a:spcPts val="0"/>
              </a:spcAft>
              <a:buSzPts val="2800"/>
              <a:buNone/>
              <a:defRPr sz="2800"/>
            </a:lvl3pPr>
            <a:lvl4pPr lvl="3" algn="ctr">
              <a:lnSpc>
                <a:spcPct val="100000"/>
              </a:lnSpc>
              <a:spcBef>
                <a:spcPts val="320"/>
              </a:spcBef>
              <a:spcAft>
                <a:spcPts val="0"/>
              </a:spcAft>
              <a:buSzPts val="2800"/>
              <a:buNone/>
              <a:defRPr sz="2800"/>
            </a:lvl4pPr>
            <a:lvl5pPr lvl="4" algn="ctr">
              <a:lnSpc>
                <a:spcPct val="100000"/>
              </a:lnSpc>
              <a:spcBef>
                <a:spcPts val="320"/>
              </a:spcBef>
              <a:spcAft>
                <a:spcPts val="0"/>
              </a:spcAft>
              <a:buSzPts val="2800"/>
              <a:buNone/>
              <a:defRPr sz="2800"/>
            </a:lvl5pPr>
            <a:lvl6pPr lvl="5" algn="ctr">
              <a:lnSpc>
                <a:spcPct val="100000"/>
              </a:lnSpc>
              <a:spcBef>
                <a:spcPts val="400"/>
              </a:spcBef>
              <a:spcAft>
                <a:spcPts val="0"/>
              </a:spcAft>
              <a:buSzPts val="2800"/>
              <a:buNone/>
              <a:defRPr sz="2800"/>
            </a:lvl6pPr>
            <a:lvl7pPr lvl="6" algn="ctr">
              <a:lnSpc>
                <a:spcPct val="100000"/>
              </a:lnSpc>
              <a:spcBef>
                <a:spcPts val="400"/>
              </a:spcBef>
              <a:spcAft>
                <a:spcPts val="0"/>
              </a:spcAft>
              <a:buSzPts val="2800"/>
              <a:buNone/>
              <a:defRPr sz="2800"/>
            </a:lvl7pPr>
            <a:lvl8pPr lvl="7" algn="ctr">
              <a:lnSpc>
                <a:spcPct val="100000"/>
              </a:lnSpc>
              <a:spcBef>
                <a:spcPts val="400"/>
              </a:spcBef>
              <a:spcAft>
                <a:spcPts val="0"/>
              </a:spcAft>
              <a:buSzPts val="2800"/>
              <a:buNone/>
              <a:defRPr sz="2800"/>
            </a:lvl8pPr>
            <a:lvl9pPr lvl="8" algn="ctr">
              <a:lnSpc>
                <a:spcPct val="100000"/>
              </a:lnSpc>
              <a:spcBef>
                <a:spcPts val="400"/>
              </a:spcBef>
              <a:spcAft>
                <a:spcPts val="0"/>
              </a:spcAft>
              <a:buSzPts val="2800"/>
              <a:buNone/>
              <a:defRPr sz="2800"/>
            </a:lvl9pPr>
          </a:lstStyle>
          <a:p/>
        </p:txBody>
      </p:sp>
      <p:sp>
        <p:nvSpPr>
          <p:cNvPr id="216" name="Google Shape;216;p4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1">
  <p:cSld name="1_SOLEIL - fond gris - 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7" name="Shape 217"/>
        <p:cNvGrpSpPr/>
        <p:nvPr/>
      </p:nvGrpSpPr>
      <p:grpSpPr>
        <a:xfrm>
          <a:off x="0" y="0"/>
          <a:ext cx="0" cy="0"/>
          <a:chOff x="0" y="0"/>
          <a:chExt cx="0" cy="0"/>
        </a:xfrm>
      </p:grpSpPr>
      <p:sp>
        <p:nvSpPr>
          <p:cNvPr id="218" name="Google Shape;218;p4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a:spcBef>
                <a:spcPts val="0"/>
              </a:spcBef>
              <a:spcAft>
                <a:spcPts val="0"/>
              </a:spcAft>
              <a:buSzPts val="3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9" name="Google Shape;219;p4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81000" lvl="0" marL="457200">
              <a:spcBef>
                <a:spcPts val="480"/>
              </a:spcBef>
              <a:spcAft>
                <a:spcPts val="0"/>
              </a:spcAft>
              <a:buSzPts val="2400"/>
              <a:buChar char="•"/>
              <a:defRPr/>
            </a:lvl1pPr>
            <a:lvl2pPr indent="-355600" lvl="1" marL="914400">
              <a:spcBef>
                <a:spcPts val="400"/>
              </a:spcBef>
              <a:spcAft>
                <a:spcPts val="0"/>
              </a:spcAft>
              <a:buSzPts val="2000"/>
              <a:buChar char="–"/>
              <a:defRPr/>
            </a:lvl2pPr>
            <a:lvl3pPr indent="-342900" lvl="2" marL="1371600">
              <a:spcBef>
                <a:spcPts val="360"/>
              </a:spcBef>
              <a:spcAft>
                <a:spcPts val="0"/>
              </a:spcAft>
              <a:buSzPts val="1800"/>
              <a:buChar char="•"/>
              <a:defRPr/>
            </a:lvl3pPr>
            <a:lvl4pPr indent="-330200" lvl="3" marL="1828800">
              <a:spcBef>
                <a:spcPts val="320"/>
              </a:spcBef>
              <a:spcAft>
                <a:spcPts val="0"/>
              </a:spcAft>
              <a:buSzPts val="1600"/>
              <a:buChar char="–"/>
              <a:defRPr/>
            </a:lvl4pPr>
            <a:lvl5pPr indent="-330200" lvl="4" marL="2286000">
              <a:spcBef>
                <a:spcPts val="320"/>
              </a:spcBef>
              <a:spcAft>
                <a:spcPts val="0"/>
              </a:spcAft>
              <a:buSzPts val="16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220" name="Google Shape;220;p4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2">
  <p:cSld name="SOLEIL - fond gris - 2">
    <p:spTree>
      <p:nvGrpSpPr>
        <p:cNvPr id="35" name="Shape 35"/>
        <p:cNvGrpSpPr/>
        <p:nvPr/>
      </p:nvGrpSpPr>
      <p:grpSpPr>
        <a:xfrm>
          <a:off x="0" y="0"/>
          <a:ext cx="0" cy="0"/>
          <a:chOff x="0" y="0"/>
          <a:chExt cx="0" cy="0"/>
        </a:xfrm>
      </p:grpSpPr>
      <p:sp>
        <p:nvSpPr>
          <p:cNvPr id="36" name="Google Shape;36;p6"/>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41" name="Google Shape;41;p6"/>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2">
  <p:cSld name="1_SOLEIL - fond gris - 2">
    <p:spTree>
      <p:nvGrpSpPr>
        <p:cNvPr id="42" name="Shape 42"/>
        <p:cNvGrpSpPr/>
        <p:nvPr/>
      </p:nvGrpSpPr>
      <p:grpSpPr>
        <a:xfrm>
          <a:off x="0" y="0"/>
          <a:ext cx="0" cy="0"/>
          <a:chOff x="0" y="0"/>
          <a:chExt cx="0" cy="0"/>
        </a:xfrm>
      </p:grpSpPr>
      <p:sp>
        <p:nvSpPr>
          <p:cNvPr id="43" name="Google Shape;43;p7"/>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3">
  <p:cSld name="SOLEIL - fond gris - 3">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52" name="Google Shape;52;p8"/>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OLEIL - fond gris - 3">
  <p:cSld name="3_SOLEIL - fond gris - 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9"/>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3">
  <p:cSld name="1_SOLEIL - fond gris - 3">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0"/>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0"/>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0"/>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0"/>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63" name="Google Shape;63;p10"/>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18" Type="http://schemas.openxmlformats.org/officeDocument/2006/relationships/theme" Target="../theme/theme2.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image" Target="../media/image1.jpg"/><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5" Type="http://schemas.openxmlformats.org/officeDocument/2006/relationships/slideLayout" Target="../slideLayouts/slideLayout28.xml"/><Relationship Id="rId6" Type="http://schemas.openxmlformats.org/officeDocument/2006/relationships/slideLayout" Target="../slideLayouts/slideLayout29.xml"/><Relationship Id="rId18" Type="http://schemas.openxmlformats.org/officeDocument/2006/relationships/theme" Target="../theme/theme1.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2">
            <a:alphaModFix/>
          </a:blip>
          <a:srcRect b="0" l="0" r="0" t="0"/>
          <a:stretch/>
        </p:blipFill>
        <p:spPr>
          <a:xfrm>
            <a:off x="-9584" y="4164301"/>
            <a:ext cx="421214" cy="981927"/>
          </a:xfrm>
          <a:prstGeom prst="rect">
            <a:avLst/>
          </a:prstGeom>
          <a:noFill/>
          <a:ln>
            <a:noFill/>
          </a:ln>
        </p:spPr>
      </p:pic>
      <p:pic>
        <p:nvPicPr>
          <p:cNvPr id="12" name="Google Shape;12;p1"/>
          <p:cNvPicPr preferRelativeResize="0"/>
          <p:nvPr/>
        </p:nvPicPr>
        <p:blipFill rotWithShape="1">
          <a:blip r:embed="rId3">
            <a:alphaModFix/>
          </a:blip>
          <a:srcRect b="0" l="0" r="0" t="0"/>
          <a:stretch/>
        </p:blipFill>
        <p:spPr>
          <a:xfrm>
            <a:off x="251520" y="184380"/>
            <a:ext cx="918102" cy="4125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89" name="Google Shape;8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90" name="Google Shape;9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9" name="Shape 139"/>
        <p:cNvGrpSpPr/>
        <p:nvPr/>
      </p:nvGrpSpPr>
      <p:grpSpPr>
        <a:xfrm>
          <a:off x="0" y="0"/>
          <a:ext cx="0" cy="0"/>
          <a:chOff x="0" y="0"/>
          <a:chExt cx="0" cy="0"/>
        </a:xfrm>
      </p:grpSpPr>
      <p:sp>
        <p:nvSpPr>
          <p:cNvPr id="140" name="Google Shape;140;p29"/>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1" name="Google Shape;141;p29"/>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42" name="Google Shape;142;p29"/>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 name="Google Shape;143;p29"/>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4" name="Google Shape;144;p29"/>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000" u="none" cap="none" strike="noStrike">
                <a:solidFill>
                  <a:schemeClr val="lt1"/>
                </a:solidFill>
                <a:latin typeface="Arial"/>
                <a:ea typeface="Arial"/>
                <a:cs typeface="Arial"/>
                <a:sym typeface="Arial"/>
              </a:defRPr>
            </a:lvl1pPr>
            <a:lvl2pPr indent="0" lvl="1" marL="0" marR="0" algn="r">
              <a:spcBef>
                <a:spcPts val="0"/>
              </a:spcBef>
              <a:buNone/>
              <a:defRPr b="0" i="0" sz="1000" u="none" cap="none" strike="noStrike">
                <a:solidFill>
                  <a:schemeClr val="lt1"/>
                </a:solidFill>
                <a:latin typeface="Arial"/>
                <a:ea typeface="Arial"/>
                <a:cs typeface="Arial"/>
                <a:sym typeface="Arial"/>
              </a:defRPr>
            </a:lvl2pPr>
            <a:lvl3pPr indent="0" lvl="2" marL="0" marR="0" algn="r">
              <a:spcBef>
                <a:spcPts val="0"/>
              </a:spcBef>
              <a:buNone/>
              <a:defRPr b="0" i="0" sz="1000" u="none" cap="none" strike="noStrike">
                <a:solidFill>
                  <a:schemeClr val="lt1"/>
                </a:solidFill>
                <a:latin typeface="Arial"/>
                <a:ea typeface="Arial"/>
                <a:cs typeface="Arial"/>
                <a:sym typeface="Arial"/>
              </a:defRPr>
            </a:lvl3pPr>
            <a:lvl4pPr indent="0" lvl="3" marL="0" marR="0" algn="r">
              <a:spcBef>
                <a:spcPts val="0"/>
              </a:spcBef>
              <a:buNone/>
              <a:defRPr b="0" i="0" sz="1000" u="none" cap="none" strike="noStrike">
                <a:solidFill>
                  <a:schemeClr val="lt1"/>
                </a:solidFill>
                <a:latin typeface="Arial"/>
                <a:ea typeface="Arial"/>
                <a:cs typeface="Arial"/>
                <a:sym typeface="Arial"/>
              </a:defRPr>
            </a:lvl4pPr>
            <a:lvl5pPr indent="0" lvl="4" marL="0" marR="0" algn="r">
              <a:spcBef>
                <a:spcPts val="0"/>
              </a:spcBef>
              <a:buNone/>
              <a:defRPr b="0" i="0" sz="1000" u="none" cap="none" strike="noStrike">
                <a:solidFill>
                  <a:schemeClr val="lt1"/>
                </a:solidFill>
                <a:latin typeface="Arial"/>
                <a:ea typeface="Arial"/>
                <a:cs typeface="Arial"/>
                <a:sym typeface="Arial"/>
              </a:defRPr>
            </a:lvl5pPr>
            <a:lvl6pPr indent="0" lvl="5" marL="0" marR="0" algn="r">
              <a:spcBef>
                <a:spcPts val="0"/>
              </a:spcBef>
              <a:buNone/>
              <a:defRPr b="0" i="0" sz="1000" u="none" cap="none" strike="noStrike">
                <a:solidFill>
                  <a:schemeClr val="lt1"/>
                </a:solidFill>
                <a:latin typeface="Arial"/>
                <a:ea typeface="Arial"/>
                <a:cs typeface="Arial"/>
                <a:sym typeface="Arial"/>
              </a:defRPr>
            </a:lvl6pPr>
            <a:lvl7pPr indent="0" lvl="6" marL="0" marR="0" algn="r">
              <a:spcBef>
                <a:spcPts val="0"/>
              </a:spcBef>
              <a:buNone/>
              <a:defRPr b="0" i="0" sz="1000" u="none" cap="none" strike="noStrike">
                <a:solidFill>
                  <a:schemeClr val="lt1"/>
                </a:solidFill>
                <a:latin typeface="Arial"/>
                <a:ea typeface="Arial"/>
                <a:cs typeface="Arial"/>
                <a:sym typeface="Arial"/>
              </a:defRPr>
            </a:lvl7pPr>
            <a:lvl8pPr indent="0" lvl="7" marL="0" marR="0" algn="r">
              <a:spcBef>
                <a:spcPts val="0"/>
              </a:spcBef>
              <a:buNone/>
              <a:defRPr b="0" i="0" sz="1000" u="none" cap="none" strike="noStrike">
                <a:solidFill>
                  <a:schemeClr val="lt1"/>
                </a:solidFill>
                <a:latin typeface="Arial"/>
                <a:ea typeface="Arial"/>
                <a:cs typeface="Arial"/>
                <a:sym typeface="Arial"/>
              </a:defRPr>
            </a:lvl8pPr>
            <a:lvl9pPr indent="0" lvl="8" marL="0" marR="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5" name="Google Shape;145;p29"/>
          <p:cNvPicPr preferRelativeResize="0"/>
          <p:nvPr/>
        </p:nvPicPr>
        <p:blipFill rotWithShape="1">
          <a:blip r:embed="rId2">
            <a:alphaModFix/>
          </a:blip>
          <a:srcRect b="0" l="0" r="0" t="0"/>
          <a:stretch/>
        </p:blipFill>
        <p:spPr>
          <a:xfrm>
            <a:off x="-9584" y="4164301"/>
            <a:ext cx="421214" cy="981927"/>
          </a:xfrm>
          <a:prstGeom prst="rect">
            <a:avLst/>
          </a:prstGeom>
          <a:noFill/>
          <a:ln>
            <a:noFill/>
          </a:ln>
        </p:spPr>
      </p:pic>
      <p:pic>
        <p:nvPicPr>
          <p:cNvPr id="146" name="Google Shape;146;p29"/>
          <p:cNvPicPr preferRelativeResize="0"/>
          <p:nvPr/>
        </p:nvPicPr>
        <p:blipFill rotWithShape="1">
          <a:blip r:embed="rId3">
            <a:alphaModFix/>
          </a:blip>
          <a:srcRect b="0" l="0" r="0" t="0"/>
          <a:stretch/>
        </p:blipFill>
        <p:spPr>
          <a:xfrm>
            <a:off x="251520" y="184380"/>
            <a:ext cx="918102" cy="4125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artinSavko/murko" TargetMode="External"/><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www.youtube.com/watch?v=GqhClVOHg5g" TargetMode="External"/><Relationship Id="rId4"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37.png"/><Relationship Id="rId5"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33.png"/><Relationship Id="rId6"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6.xml"/><Relationship Id="rId3"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jpg"/><Relationship Id="rId4" Type="http://schemas.openxmlformats.org/officeDocument/2006/relationships/hyperlink" Target="http://www.youtube.com/watch?v=p133fNIPQoQ" TargetMode="External"/><Relationship Id="rId5" Type="http://schemas.openxmlformats.org/officeDocument/2006/relationships/image" Target="../media/image47.jpg"/><Relationship Id="rId6" Type="http://schemas.openxmlformats.org/officeDocument/2006/relationships/image" Target="../media/image4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3.xml"/><Relationship Id="rId3" Type="http://schemas.openxmlformats.org/officeDocument/2006/relationships/image" Target="../media/image68.png"/><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57.png"/><Relationship Id="rId5"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59.png"/><Relationship Id="rId4"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4"/>
          <p:cNvSpPr txBox="1"/>
          <p:nvPr>
            <p:ph type="ctrTitle"/>
          </p:nvPr>
        </p:nvSpPr>
        <p:spPr>
          <a:xfrm>
            <a:off x="290200" y="0"/>
            <a:ext cx="8520600" cy="1554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sz="2800"/>
              <a:t>SOLEIL status update</a:t>
            </a:r>
            <a:endParaRPr sz="2800"/>
          </a:p>
        </p:txBody>
      </p:sp>
      <p:sp>
        <p:nvSpPr>
          <p:cNvPr id="226" name="Google Shape;226;p44"/>
          <p:cNvSpPr txBox="1"/>
          <p:nvPr>
            <p:ph idx="1" type="subTitle"/>
          </p:nvPr>
        </p:nvSpPr>
        <p:spPr>
          <a:xfrm>
            <a:off x="259700" y="2175450"/>
            <a:ext cx="8520600" cy="792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2400">
                <a:solidFill>
                  <a:schemeClr val="lt2"/>
                </a:solidFill>
              </a:rPr>
              <a:t>Dan Costin &amp; Martin Savko</a:t>
            </a:r>
            <a:endParaRPr sz="2400">
              <a:solidFill>
                <a:schemeClr val="lt2"/>
              </a:solidFill>
            </a:endParaRPr>
          </a:p>
          <a:p>
            <a:pPr indent="0" lvl="0" marL="0" rtl="0" algn="ctr">
              <a:spcBef>
                <a:spcPts val="480"/>
              </a:spcBef>
              <a:spcAft>
                <a:spcPts val="0"/>
              </a:spcAft>
              <a:buNone/>
            </a:pPr>
            <a:r>
              <a:rPr lang="en" sz="2400">
                <a:solidFill>
                  <a:schemeClr val="accent3"/>
                </a:solidFill>
              </a:rPr>
              <a:t>{costin, </a:t>
            </a:r>
            <a:r>
              <a:rPr lang="en" sz="2400">
                <a:solidFill>
                  <a:schemeClr val="accent3"/>
                </a:solidFill>
              </a:rPr>
              <a:t>savko}@synchrotron-soleil.fr</a:t>
            </a:r>
            <a:endParaRPr sz="2400">
              <a:solidFill>
                <a:schemeClr val="accent3"/>
              </a:solidFill>
            </a:endParaRPr>
          </a:p>
        </p:txBody>
      </p:sp>
      <p:sp>
        <p:nvSpPr>
          <p:cNvPr id="227" name="Google Shape;227;p44"/>
          <p:cNvSpPr txBox="1"/>
          <p:nvPr/>
        </p:nvSpPr>
        <p:spPr>
          <a:xfrm>
            <a:off x="259700" y="4504825"/>
            <a:ext cx="8520600" cy="34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200">
                <a:solidFill>
                  <a:schemeClr val="accent2"/>
                </a:solidFill>
              </a:rPr>
              <a:t>   </a:t>
            </a:r>
            <a:r>
              <a:rPr b="1" lang="en" sz="1200">
                <a:solidFill>
                  <a:schemeClr val="accent2"/>
                </a:solidFill>
              </a:rPr>
              <a:t>MXCuBE/ISPyB meeting at Elettra    </a:t>
            </a:r>
            <a:r>
              <a:rPr b="1" lang="en" sz="1200">
                <a:solidFill>
                  <a:schemeClr val="accent2"/>
                </a:solidFill>
              </a:rPr>
              <a:t>                                                                                                   November 22 2024</a:t>
            </a:r>
            <a:endParaRPr b="1" sz="12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3"/>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Automation?</a:t>
            </a:r>
            <a:endParaRPr/>
          </a:p>
        </p:txBody>
      </p:sp>
      <p:sp>
        <p:nvSpPr>
          <p:cNvPr id="283" name="Google Shape;283;p53"/>
          <p:cNvSpPr txBox="1"/>
          <p:nvPr>
            <p:ph idx="1" type="body"/>
          </p:nvPr>
        </p:nvSpPr>
        <p:spPr>
          <a:xfrm>
            <a:off x="311700" y="721625"/>
            <a:ext cx="8520600" cy="3416400"/>
          </a:xfrm>
          <a:prstGeom prst="rect">
            <a:avLst/>
          </a:prstGeom>
        </p:spPr>
        <p:txBody>
          <a:bodyPr anchorCtr="0" anchor="t" bIns="45700" lIns="91425" spcFirstLastPara="1" rIns="91425" wrap="square" tIns="45700">
            <a:noAutofit/>
          </a:bodyPr>
          <a:lstStyle/>
          <a:p>
            <a:pPr indent="-342900" lvl="0" marL="342900" rtl="0" algn="l">
              <a:spcBef>
                <a:spcPts val="480"/>
              </a:spcBef>
              <a:spcAft>
                <a:spcPts val="0"/>
              </a:spcAft>
              <a:buSzPts val="2400"/>
              <a:buChar char="●"/>
            </a:pPr>
            <a:r>
              <a:rPr lang="en"/>
              <a:t>Is there a value in automation?</a:t>
            </a:r>
            <a:endParaRPr/>
          </a:p>
          <a:p>
            <a:pPr indent="-285750" lvl="1" marL="742950" rtl="0" algn="l">
              <a:spcBef>
                <a:spcPts val="400"/>
              </a:spcBef>
              <a:spcAft>
                <a:spcPts val="0"/>
              </a:spcAft>
              <a:buSzPts val="2000"/>
              <a:buChar char="○"/>
            </a:pPr>
            <a:r>
              <a:rPr lang="en"/>
              <a:t>consistent and careful evaluation of sample properties</a:t>
            </a:r>
            <a:endParaRPr/>
          </a:p>
          <a:p>
            <a:pPr indent="-285750" lvl="1" marL="742950" rtl="0" algn="l">
              <a:spcBef>
                <a:spcPts val="400"/>
              </a:spcBef>
              <a:spcAft>
                <a:spcPts val="0"/>
              </a:spcAft>
              <a:buSzPts val="2000"/>
              <a:buChar char="○"/>
            </a:pPr>
            <a:r>
              <a:rPr lang="en"/>
              <a:t>encoding best practices</a:t>
            </a:r>
            <a:endParaRPr/>
          </a:p>
          <a:p>
            <a:pPr indent="-285750" lvl="1" marL="742950" rtl="0" algn="l">
              <a:spcBef>
                <a:spcPts val="400"/>
              </a:spcBef>
              <a:spcAft>
                <a:spcPts val="0"/>
              </a:spcAft>
              <a:buSzPts val="2000"/>
              <a:buChar char="○"/>
            </a:pPr>
            <a:r>
              <a:rPr lang="en"/>
              <a:t>consistent and careful evaluation of the instrument performance</a:t>
            </a:r>
            <a:endParaRPr/>
          </a:p>
          <a:p>
            <a:pPr indent="-342900" lvl="0" marL="342900" rtl="0" algn="l">
              <a:spcBef>
                <a:spcPts val="480"/>
              </a:spcBef>
              <a:spcAft>
                <a:spcPts val="0"/>
              </a:spcAft>
              <a:buSzPts val="2400"/>
              <a:buChar char="●"/>
            </a:pPr>
            <a:r>
              <a:rPr lang="en"/>
              <a:t>Is there a danger in automation?</a:t>
            </a:r>
            <a:endParaRPr/>
          </a:p>
          <a:p>
            <a:pPr indent="-285750" lvl="1" marL="742950" rtl="0" algn="l">
              <a:spcBef>
                <a:spcPts val="400"/>
              </a:spcBef>
              <a:spcAft>
                <a:spcPts val="0"/>
              </a:spcAft>
              <a:buSzPts val="2000"/>
              <a:buChar char="○"/>
            </a:pPr>
            <a:r>
              <a:rPr lang="en"/>
              <a:t>optimizing for wrong metrics (speed vs. quality)</a:t>
            </a:r>
            <a:endParaRPr/>
          </a:p>
          <a:p>
            <a:pPr indent="-285750" lvl="1" marL="742950" rtl="0" algn="l">
              <a:spcBef>
                <a:spcPts val="400"/>
              </a:spcBef>
              <a:spcAft>
                <a:spcPts val="0"/>
              </a:spcAft>
              <a:buSzPts val="2000"/>
              <a:buChar char="○"/>
            </a:pPr>
            <a:r>
              <a:rPr lang="en"/>
              <a:t>loss of expertise</a:t>
            </a:r>
            <a:endParaRPr/>
          </a:p>
          <a:p>
            <a:pPr indent="-285750" lvl="1" marL="742950" rtl="0" algn="l">
              <a:spcBef>
                <a:spcPts val="400"/>
              </a:spcBef>
              <a:spcAft>
                <a:spcPts val="0"/>
              </a:spcAft>
              <a:buSzPts val="2000"/>
              <a:buChar char="○"/>
            </a:pPr>
            <a:r>
              <a:rPr lang="en"/>
              <a:t>mindless experiments </a:t>
            </a:r>
            <a:endParaRPr/>
          </a:p>
          <a:p>
            <a:pPr indent="-285750" lvl="1" marL="742950" rtl="0" algn="l">
              <a:spcBef>
                <a:spcPts val="400"/>
              </a:spcBef>
              <a:spcAft>
                <a:spcPts val="0"/>
              </a:spcAft>
              <a:buSzPts val="2000"/>
              <a:buChar char="○"/>
            </a:pPr>
            <a:r>
              <a:rPr lang="en"/>
              <a:t>stifling</a:t>
            </a:r>
            <a:r>
              <a:rPr lang="en"/>
              <a:t> of innovation (</a:t>
            </a:r>
            <a:r>
              <a:rPr lang="en"/>
              <a:t>difficult</a:t>
            </a:r>
            <a:r>
              <a:rPr lang="en"/>
              <a:t> to increase capacity of a mind that thinks it is already full of knowledge)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Automation?</a:t>
            </a:r>
            <a:endParaRPr/>
          </a:p>
        </p:txBody>
      </p:sp>
      <p:sp>
        <p:nvSpPr>
          <p:cNvPr id="289" name="Google Shape;289;p54"/>
          <p:cNvSpPr txBox="1"/>
          <p:nvPr>
            <p:ph idx="1" type="body"/>
          </p:nvPr>
        </p:nvSpPr>
        <p:spPr>
          <a:xfrm>
            <a:off x="311700" y="721625"/>
            <a:ext cx="8520600" cy="34164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chemeClr val="lt2"/>
                </a:solidFill>
              </a:rPr>
              <a:t>… once we have seen how to mechanize some part of our understanding, then we can also see how transcend this mechanization. [</a:t>
            </a:r>
            <a:r>
              <a:rPr lang="en">
                <a:solidFill>
                  <a:schemeClr val="lt2"/>
                </a:solidFill>
              </a:rPr>
              <a:t>Gödel 1931, Penrose 1989]</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rPr lang="en">
                <a:solidFill>
                  <a:schemeClr val="lt2"/>
                </a:solidFill>
              </a:rPr>
              <a:t>What distinguishes reality is our inability to describe it to exhaustion [Lanier 2017]</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What do we do?</a:t>
            </a:r>
            <a:endParaRPr/>
          </a:p>
        </p:txBody>
      </p:sp>
      <p:sp>
        <p:nvSpPr>
          <p:cNvPr id="295" name="Google Shape;295;p55"/>
          <p:cNvSpPr txBox="1"/>
          <p:nvPr>
            <p:ph idx="1" type="body"/>
          </p:nvPr>
        </p:nvSpPr>
        <p:spPr>
          <a:xfrm>
            <a:off x="311700" y="721625"/>
            <a:ext cx="6926100" cy="3998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Clr>
                <a:srgbClr val="EFE125"/>
              </a:buClr>
              <a:buSzPts val="2400"/>
              <a:buChar char="●"/>
            </a:pPr>
            <a:r>
              <a:rPr lang="en">
                <a:solidFill>
                  <a:srgbClr val="EFE125"/>
                </a:solidFill>
              </a:rPr>
              <a:t>Sample optical evaluation</a:t>
            </a:r>
            <a:endParaRPr>
              <a:solidFill>
                <a:srgbClr val="EFE125"/>
              </a:solidFill>
            </a:endParaRPr>
          </a:p>
          <a:p>
            <a:pPr indent="-355600" lvl="1" marL="914400" rtl="0" algn="l">
              <a:spcBef>
                <a:spcPts val="0"/>
              </a:spcBef>
              <a:spcAft>
                <a:spcPts val="0"/>
              </a:spcAft>
              <a:buClr>
                <a:schemeClr val="lt2"/>
              </a:buClr>
              <a:buSzPts val="2000"/>
              <a:buChar char="○"/>
            </a:pPr>
            <a:r>
              <a:rPr lang="en">
                <a:solidFill>
                  <a:schemeClr val="lt2"/>
                </a:solidFill>
              </a:rPr>
              <a:t>alignment and centring</a:t>
            </a:r>
            <a:endParaRPr>
              <a:solidFill>
                <a:schemeClr val="lt2"/>
              </a:solidFill>
            </a:endParaRPr>
          </a:p>
          <a:p>
            <a:pPr indent="-355600" lvl="1" marL="914400" rtl="0" algn="l">
              <a:spcBef>
                <a:spcPts val="0"/>
              </a:spcBef>
              <a:spcAft>
                <a:spcPts val="0"/>
              </a:spcAft>
              <a:buClr>
                <a:schemeClr val="lt2"/>
              </a:buClr>
              <a:buSzPts val="2000"/>
              <a:buChar char="○"/>
            </a:pPr>
            <a:r>
              <a:rPr lang="en">
                <a:solidFill>
                  <a:schemeClr val="lt2"/>
                </a:solidFill>
              </a:rPr>
              <a:t>shape determination</a:t>
            </a:r>
            <a:endParaRPr>
              <a:solidFill>
                <a:schemeClr val="lt2"/>
              </a:solidFill>
            </a:endParaRPr>
          </a:p>
          <a:p>
            <a:pPr indent="-381000" lvl="0" marL="457200" rtl="0" algn="l">
              <a:spcBef>
                <a:spcPts val="0"/>
              </a:spcBef>
              <a:spcAft>
                <a:spcPts val="0"/>
              </a:spcAft>
              <a:buClr>
                <a:srgbClr val="EFE125"/>
              </a:buClr>
              <a:buSzPts val="2400"/>
              <a:buChar char="●"/>
            </a:pPr>
            <a:r>
              <a:rPr lang="en">
                <a:solidFill>
                  <a:srgbClr val="EFE125"/>
                </a:solidFill>
              </a:rPr>
              <a:t>Diffraction evaluation from stills</a:t>
            </a:r>
            <a:endParaRPr>
              <a:solidFill>
                <a:srgbClr val="EFE125"/>
              </a:solidFill>
            </a:endParaRPr>
          </a:p>
          <a:p>
            <a:pPr indent="-355600" lvl="1" marL="914400" rtl="0" algn="l">
              <a:spcBef>
                <a:spcPts val="0"/>
              </a:spcBef>
              <a:spcAft>
                <a:spcPts val="0"/>
              </a:spcAft>
              <a:buClr>
                <a:schemeClr val="lt2"/>
              </a:buClr>
              <a:buSzPts val="2000"/>
              <a:buChar char="○"/>
            </a:pPr>
            <a:r>
              <a:rPr lang="en">
                <a:solidFill>
                  <a:schemeClr val="lt2"/>
                </a:solidFill>
              </a:rPr>
              <a:t>diffraction tomography</a:t>
            </a:r>
            <a:endParaRPr>
              <a:solidFill>
                <a:schemeClr val="lt2"/>
              </a:solidFill>
            </a:endParaRPr>
          </a:p>
          <a:p>
            <a:pPr indent="-355600" lvl="1" marL="914400" rtl="0" algn="l">
              <a:spcBef>
                <a:spcPts val="0"/>
              </a:spcBef>
              <a:spcAft>
                <a:spcPts val="0"/>
              </a:spcAft>
              <a:buClr>
                <a:schemeClr val="lt2"/>
              </a:buClr>
              <a:buSzPts val="2000"/>
              <a:buChar char="○"/>
            </a:pPr>
            <a:r>
              <a:rPr lang="en">
                <a:solidFill>
                  <a:schemeClr val="lt2"/>
                </a:solidFill>
              </a:rPr>
              <a:t>diffraction quality mapping</a:t>
            </a:r>
            <a:endParaRPr>
              <a:solidFill>
                <a:schemeClr val="lt2"/>
              </a:solidFill>
            </a:endParaRPr>
          </a:p>
          <a:p>
            <a:pPr indent="-381000" lvl="0" marL="457200" rtl="0" algn="l">
              <a:spcBef>
                <a:spcPts val="0"/>
              </a:spcBef>
              <a:spcAft>
                <a:spcPts val="0"/>
              </a:spcAft>
              <a:buClr>
                <a:srgbClr val="EFE125"/>
              </a:buClr>
              <a:buSzPts val="2400"/>
              <a:buChar char="●"/>
            </a:pPr>
            <a:r>
              <a:rPr lang="en">
                <a:solidFill>
                  <a:srgbClr val="EFE125"/>
                </a:solidFill>
              </a:rPr>
              <a:t>Diffraction evaluation from oscillation </a:t>
            </a:r>
            <a:endParaRPr>
              <a:solidFill>
                <a:srgbClr val="EFE125"/>
              </a:solidFill>
            </a:endParaRPr>
          </a:p>
          <a:p>
            <a:pPr indent="-355600" lvl="1" marL="914400" rtl="0" algn="l">
              <a:spcBef>
                <a:spcPts val="0"/>
              </a:spcBef>
              <a:spcAft>
                <a:spcPts val="0"/>
              </a:spcAft>
              <a:buClr>
                <a:schemeClr val="lt2"/>
              </a:buClr>
              <a:buSzPts val="2000"/>
              <a:buChar char="○"/>
            </a:pPr>
            <a:r>
              <a:rPr lang="en">
                <a:solidFill>
                  <a:schemeClr val="lt2"/>
                </a:solidFill>
              </a:rPr>
              <a:t>few wedges around 360 degrees of rotation</a:t>
            </a:r>
            <a:endParaRPr>
              <a:solidFill>
                <a:schemeClr val="lt2"/>
              </a:solidFill>
            </a:endParaRPr>
          </a:p>
          <a:p>
            <a:pPr indent="-355600" lvl="1" marL="914400" rtl="0" algn="l">
              <a:spcBef>
                <a:spcPts val="0"/>
              </a:spcBef>
              <a:spcAft>
                <a:spcPts val="0"/>
              </a:spcAft>
              <a:buClr>
                <a:schemeClr val="lt2"/>
              </a:buClr>
              <a:buSzPts val="2000"/>
              <a:buChar char="○"/>
            </a:pPr>
            <a:r>
              <a:rPr lang="en">
                <a:solidFill>
                  <a:schemeClr val="lt2"/>
                </a:solidFill>
              </a:rPr>
              <a:t>resolution limit</a:t>
            </a:r>
            <a:endParaRPr>
              <a:solidFill>
                <a:schemeClr val="lt2"/>
              </a:solidFill>
            </a:endParaRPr>
          </a:p>
          <a:p>
            <a:pPr indent="-355600" lvl="1" marL="914400" rtl="0" algn="l">
              <a:spcBef>
                <a:spcPts val="0"/>
              </a:spcBef>
              <a:spcAft>
                <a:spcPts val="0"/>
              </a:spcAft>
              <a:buClr>
                <a:schemeClr val="lt2"/>
              </a:buClr>
              <a:buSzPts val="2000"/>
              <a:buChar char="○"/>
            </a:pPr>
            <a:r>
              <a:rPr lang="en">
                <a:solidFill>
                  <a:schemeClr val="lt2"/>
                </a:solidFill>
              </a:rPr>
              <a:t>strategy determination</a:t>
            </a:r>
            <a:endParaRPr>
              <a:solidFill>
                <a:schemeClr val="lt2"/>
              </a:solidFill>
            </a:endParaRPr>
          </a:p>
          <a:p>
            <a:pPr indent="-381000" lvl="0" marL="457200" rtl="0" algn="l">
              <a:spcBef>
                <a:spcPts val="0"/>
              </a:spcBef>
              <a:spcAft>
                <a:spcPts val="0"/>
              </a:spcAft>
              <a:buClr>
                <a:srgbClr val="EFE125"/>
              </a:buClr>
              <a:buSzPts val="2400"/>
              <a:buChar char="●"/>
            </a:pPr>
            <a:r>
              <a:rPr lang="en">
                <a:solidFill>
                  <a:srgbClr val="EFE125"/>
                </a:solidFill>
              </a:rPr>
              <a:t>Full reciprocal space mapping</a:t>
            </a:r>
            <a:endParaRPr>
              <a:solidFill>
                <a:srgbClr val="EFE125"/>
              </a:solidFill>
            </a:endParaRPr>
          </a:p>
          <a:p>
            <a:pPr indent="-355600" lvl="1" marL="914400" rtl="0" algn="l">
              <a:spcBef>
                <a:spcPts val="0"/>
              </a:spcBef>
              <a:spcAft>
                <a:spcPts val="0"/>
              </a:spcAft>
              <a:buClr>
                <a:schemeClr val="lt2"/>
              </a:buClr>
              <a:buSzPts val="2000"/>
              <a:buChar char="○"/>
            </a:pPr>
            <a:r>
              <a:rPr lang="en">
                <a:solidFill>
                  <a:schemeClr val="lt2"/>
                </a:solidFill>
              </a:rPr>
              <a:t>single or more sweeps of diffraction at one or more goniometer settings</a:t>
            </a:r>
            <a:endParaRPr>
              <a:solidFill>
                <a:schemeClr val="lt2"/>
              </a:solidFill>
            </a:endParaRPr>
          </a:p>
          <a:p>
            <a:pPr indent="0" lvl="0" marL="0" rtl="0" algn="l">
              <a:spcBef>
                <a:spcPts val="480"/>
              </a:spcBef>
              <a:spcAft>
                <a:spcPts val="0"/>
              </a:spcAft>
              <a:buNone/>
            </a:pPr>
            <a:r>
              <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6"/>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
        <p:nvSpPr>
          <p:cNvPr id="301" name="Google Shape;301;p56"/>
          <p:cNvSpPr txBox="1"/>
          <p:nvPr>
            <p:ph idx="1" type="body"/>
          </p:nvPr>
        </p:nvSpPr>
        <p:spPr>
          <a:xfrm>
            <a:off x="720000" y="9450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Sample optical evaluation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7"/>
          <p:cNvSpPr txBox="1"/>
          <p:nvPr>
            <p:ph type="title"/>
          </p:nvPr>
        </p:nvSpPr>
        <p:spPr>
          <a:xfrm>
            <a:off x="1505325" y="146750"/>
            <a:ext cx="74340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Murko - making sense of sample image</a:t>
            </a:r>
            <a:endParaRPr/>
          </a:p>
        </p:txBody>
      </p:sp>
      <p:pic>
        <p:nvPicPr>
          <p:cNvPr id="307" name="Google Shape;307;p57"/>
          <p:cNvPicPr preferRelativeResize="0"/>
          <p:nvPr/>
        </p:nvPicPr>
        <p:blipFill>
          <a:blip r:embed="rId3">
            <a:alphaModFix/>
          </a:blip>
          <a:stretch>
            <a:fillRect/>
          </a:stretch>
        </p:blipFill>
        <p:spPr>
          <a:xfrm>
            <a:off x="225975" y="1064750"/>
            <a:ext cx="8692051" cy="3446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8"/>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lt2"/>
                </a:solidFill>
              </a:rPr>
              <a:t>Murko updates</a:t>
            </a:r>
            <a:endParaRPr>
              <a:solidFill>
                <a:schemeClr val="lt2"/>
              </a:solidFill>
            </a:endParaRPr>
          </a:p>
        </p:txBody>
      </p:sp>
      <p:sp>
        <p:nvSpPr>
          <p:cNvPr id="313" name="Google Shape;313;p58"/>
          <p:cNvSpPr txBox="1"/>
          <p:nvPr>
            <p:ph idx="1" type="body"/>
          </p:nvPr>
        </p:nvSpPr>
        <p:spPr>
          <a:xfrm>
            <a:off x="274075" y="592625"/>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Artificial </a:t>
            </a:r>
            <a:r>
              <a:rPr lang="en"/>
              <a:t>neural</a:t>
            </a:r>
            <a:r>
              <a:rPr lang="en"/>
              <a:t> network based model </a:t>
            </a:r>
            <a:endParaRPr/>
          </a:p>
          <a:p>
            <a:pPr indent="-260350" lvl="1" marL="742950" rtl="0" algn="l">
              <a:spcBef>
                <a:spcPts val="400"/>
              </a:spcBef>
              <a:spcAft>
                <a:spcPts val="0"/>
              </a:spcAft>
              <a:buClr>
                <a:schemeClr val="lt2"/>
              </a:buClr>
              <a:buSzPts val="1600"/>
              <a:buChar char="○"/>
            </a:pPr>
            <a:r>
              <a:rPr lang="en" sz="1600" u="sng">
                <a:solidFill>
                  <a:schemeClr val="lt2"/>
                </a:solidFill>
                <a:hlinkClick r:id="rId3">
                  <a:extLst>
                    <a:ext uri="{A12FA001-AC4F-418D-AE19-62706E023703}">
                      <ahyp:hlinkClr val="tx"/>
                    </a:ext>
                  </a:extLst>
                </a:hlinkClick>
              </a:rPr>
              <a:t>https://github.com/MartinSavko/murko</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103 convolutional layers, 3M parameters</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inference time</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 ~65 ms per single image</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 ~15 ms in batch mode</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Deployment</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0MQ server receives images</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returns segmentation maps</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New branches</a:t>
            </a:r>
            <a:endParaRPr sz="1600">
              <a:solidFill>
                <a:schemeClr val="lt2"/>
              </a:solidFill>
            </a:endParaRPr>
          </a:p>
          <a:p>
            <a:pPr indent="-215900" lvl="2" marL="1143000" rtl="0" algn="l">
              <a:spcBef>
                <a:spcPts val="400"/>
              </a:spcBef>
              <a:spcAft>
                <a:spcPts val="0"/>
              </a:spcAft>
              <a:buSzPts val="1600"/>
              <a:buChar char="■"/>
            </a:pPr>
            <a:r>
              <a:rPr lang="en" sz="1600">
                <a:solidFill>
                  <a:schemeClr val="lt2"/>
                </a:solidFill>
              </a:rPr>
              <a:t>develop, develop_keras_v3, gpu_docker</a:t>
            </a:r>
            <a:endParaRPr sz="1600"/>
          </a:p>
          <a:p>
            <a:pPr indent="-260350" lvl="1" marL="742950" rtl="0" algn="l">
              <a:spcBef>
                <a:spcPts val="400"/>
              </a:spcBef>
              <a:spcAft>
                <a:spcPts val="0"/>
              </a:spcAft>
              <a:buClr>
                <a:schemeClr val="lt2"/>
              </a:buClr>
              <a:buSzPts val="1600"/>
              <a:buChar char="○"/>
            </a:pPr>
            <a:r>
              <a:rPr lang="en" sz="1600">
                <a:solidFill>
                  <a:schemeClr val="lt2"/>
                </a:solidFill>
              </a:rPr>
              <a:t>Collaborations</a:t>
            </a:r>
            <a:endParaRPr sz="1600">
              <a:solidFill>
                <a:schemeClr val="lt2"/>
              </a:solidFill>
            </a:endParaRPr>
          </a:p>
          <a:p>
            <a:pPr indent="-215900" lvl="2" marL="1143000" rtl="0" algn="l">
              <a:spcBef>
                <a:spcPts val="400"/>
              </a:spcBef>
              <a:spcAft>
                <a:spcPts val="0"/>
              </a:spcAft>
              <a:buClr>
                <a:schemeClr val="lt2"/>
              </a:buClr>
              <a:buSzPts val="1600"/>
              <a:buChar char="■"/>
            </a:pPr>
            <a:r>
              <a:rPr lang="en" sz="1600"/>
              <a:t>DESY, SLS, DLS, EMBL, MAX IV, BESSY</a:t>
            </a:r>
            <a:endParaRPr sz="1600">
              <a:solidFill>
                <a:schemeClr val="lt2"/>
              </a:solidFill>
            </a:endParaRPr>
          </a:p>
        </p:txBody>
      </p:sp>
      <p:pic>
        <p:nvPicPr>
          <p:cNvPr id="314" name="Google Shape;314;p58"/>
          <p:cNvPicPr preferRelativeResize="0"/>
          <p:nvPr/>
        </p:nvPicPr>
        <p:blipFill>
          <a:blip r:embed="rId4">
            <a:alphaModFix/>
          </a:blip>
          <a:stretch>
            <a:fillRect/>
          </a:stretch>
        </p:blipFill>
        <p:spPr>
          <a:xfrm>
            <a:off x="5396523" y="1214750"/>
            <a:ext cx="3542876" cy="3877274"/>
          </a:xfrm>
          <a:prstGeom prst="rect">
            <a:avLst/>
          </a:prstGeom>
          <a:noFill/>
          <a:ln>
            <a:noFill/>
          </a:ln>
        </p:spPr>
      </p:pic>
      <p:pic>
        <p:nvPicPr>
          <p:cNvPr id="315" name="Google Shape;315;p58"/>
          <p:cNvPicPr preferRelativeResize="0"/>
          <p:nvPr/>
        </p:nvPicPr>
        <p:blipFill>
          <a:blip r:embed="rId5">
            <a:alphaModFix/>
          </a:blip>
          <a:stretch>
            <a:fillRect/>
          </a:stretch>
        </p:blipFill>
        <p:spPr>
          <a:xfrm>
            <a:off x="-21525" y="4297375"/>
            <a:ext cx="1123326" cy="846126"/>
          </a:xfrm>
          <a:prstGeom prst="rect">
            <a:avLst/>
          </a:prstGeom>
          <a:noFill/>
          <a:ln>
            <a:noFill/>
          </a:ln>
        </p:spPr>
      </p:pic>
      <p:pic>
        <p:nvPicPr>
          <p:cNvPr id="316" name="Google Shape;316;p58"/>
          <p:cNvPicPr preferRelativeResize="0"/>
          <p:nvPr/>
        </p:nvPicPr>
        <p:blipFill>
          <a:blip r:embed="rId6">
            <a:alphaModFix/>
          </a:blip>
          <a:stretch>
            <a:fillRect/>
          </a:stretch>
        </p:blipFill>
        <p:spPr>
          <a:xfrm>
            <a:off x="0" y="0"/>
            <a:ext cx="1728000" cy="69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9"/>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Pixelwise annotated images…</a:t>
            </a:r>
            <a:endParaRPr/>
          </a:p>
        </p:txBody>
      </p:sp>
      <p:pic>
        <p:nvPicPr>
          <p:cNvPr id="322" name="Google Shape;322;p59"/>
          <p:cNvPicPr preferRelativeResize="0"/>
          <p:nvPr/>
        </p:nvPicPr>
        <p:blipFill>
          <a:blip r:embed="rId3">
            <a:alphaModFix/>
          </a:blip>
          <a:stretch>
            <a:fillRect/>
          </a:stretch>
        </p:blipFill>
        <p:spPr>
          <a:xfrm>
            <a:off x="1737369" y="722376"/>
            <a:ext cx="5669279" cy="4270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6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Performance</a:t>
            </a:r>
            <a:endParaRPr/>
          </a:p>
        </p:txBody>
      </p:sp>
      <p:pic>
        <p:nvPicPr>
          <p:cNvPr id="328" name="Google Shape;328;p60"/>
          <p:cNvPicPr preferRelativeResize="0"/>
          <p:nvPr/>
        </p:nvPicPr>
        <p:blipFill rotWithShape="1">
          <a:blip r:embed="rId3">
            <a:alphaModFix/>
          </a:blip>
          <a:srcRect b="0" l="0" r="0" t="0"/>
          <a:stretch/>
        </p:blipFill>
        <p:spPr>
          <a:xfrm>
            <a:off x="778182" y="723055"/>
            <a:ext cx="7587636" cy="426804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1"/>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Performance</a:t>
            </a:r>
            <a:endParaRPr/>
          </a:p>
        </p:txBody>
      </p:sp>
      <p:pic>
        <p:nvPicPr>
          <p:cNvPr id="334" name="Google Shape;334;p61"/>
          <p:cNvPicPr preferRelativeResize="0"/>
          <p:nvPr/>
        </p:nvPicPr>
        <p:blipFill>
          <a:blip r:embed="rId3">
            <a:alphaModFix/>
          </a:blip>
          <a:stretch>
            <a:fillRect/>
          </a:stretch>
        </p:blipFill>
        <p:spPr>
          <a:xfrm>
            <a:off x="778182" y="722376"/>
            <a:ext cx="7587636" cy="42680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2"/>
          <p:cNvSpPr txBox="1"/>
          <p:nvPr>
            <p:ph type="title"/>
          </p:nvPr>
        </p:nvSpPr>
        <p:spPr>
          <a:xfrm>
            <a:off x="365250" y="80495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lt2"/>
                </a:solidFill>
              </a:rPr>
              <a:t>We sometimes need more accurate models of sample image movement …</a:t>
            </a:r>
            <a:endParaRPr>
              <a:solidFill>
                <a:schemeClr val="lt2"/>
              </a:solidFill>
            </a:endParaRPr>
          </a:p>
        </p:txBody>
      </p:sp>
      <p:sp>
        <p:nvSpPr>
          <p:cNvPr id="340" name="Google Shape;340;p62"/>
          <p:cNvSpPr txBox="1"/>
          <p:nvPr>
            <p:ph idx="1" type="body"/>
          </p:nvPr>
        </p:nvSpPr>
        <p:spPr>
          <a:xfrm>
            <a:off x="311700" y="1854650"/>
            <a:ext cx="8520600" cy="2714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although sample moves on a circle as omega axis changes, its image almost never does (only if there is just material of refractive index of 1 around it). It follows much stranger law. Law nonetheless -- one just needs more parameters to model it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5"/>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Synchrotron SOLEIL</a:t>
            </a:r>
            <a:endParaRPr/>
          </a:p>
        </p:txBody>
      </p:sp>
      <p:sp>
        <p:nvSpPr>
          <p:cNvPr id="233" name="Google Shape;233;p45"/>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energy: 2.75 GeV</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current: 500 mA</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electron beam lifetime: ~11 hours</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circumference: 354 m</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emittance (horizontal, vertical): 3.7x10</a:t>
            </a:r>
            <a:r>
              <a:rPr baseline="30000" lang="en" sz="1800">
                <a:solidFill>
                  <a:schemeClr val="lt2"/>
                </a:solidFill>
                <a:latin typeface="Arial"/>
                <a:ea typeface="Arial"/>
                <a:cs typeface="Arial"/>
                <a:sym typeface="Arial"/>
              </a:rPr>
              <a:t>-9</a:t>
            </a:r>
            <a:r>
              <a:rPr lang="en" sz="1800">
                <a:solidFill>
                  <a:schemeClr val="lt2"/>
                </a:solidFill>
                <a:latin typeface="Arial"/>
                <a:ea typeface="Arial"/>
                <a:cs typeface="Arial"/>
                <a:sym typeface="Arial"/>
              </a:rPr>
              <a:t>, 11x10</a:t>
            </a:r>
            <a:r>
              <a:rPr baseline="30000" lang="en" sz="1800">
                <a:solidFill>
                  <a:schemeClr val="lt2"/>
                </a:solidFill>
                <a:latin typeface="Arial"/>
                <a:ea typeface="Arial"/>
                <a:cs typeface="Arial"/>
                <a:sym typeface="Arial"/>
              </a:rPr>
              <a:t>-12</a:t>
            </a:r>
            <a:r>
              <a:rPr lang="en" sz="1800">
                <a:solidFill>
                  <a:schemeClr val="lt2"/>
                </a:solidFill>
                <a:latin typeface="Arial"/>
                <a:ea typeface="Arial"/>
                <a:cs typeface="Arial"/>
                <a:sym typeface="Arial"/>
              </a:rPr>
              <a:t> m.rad</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brilliance: 10</a:t>
            </a:r>
            <a:r>
              <a:rPr baseline="30000" lang="en" sz="1800">
                <a:solidFill>
                  <a:schemeClr val="lt2"/>
                </a:solidFill>
                <a:latin typeface="Arial"/>
                <a:ea typeface="Arial"/>
                <a:cs typeface="Arial"/>
                <a:sym typeface="Arial"/>
              </a:rPr>
              <a:t>20</a:t>
            </a:r>
            <a:r>
              <a:rPr lang="en" sz="1800">
                <a:solidFill>
                  <a:schemeClr val="lt2"/>
                </a:solidFill>
                <a:latin typeface="Arial"/>
                <a:ea typeface="Arial"/>
                <a:cs typeface="Arial"/>
                <a:sym typeface="Arial"/>
              </a:rPr>
              <a:t> ph.s</a:t>
            </a:r>
            <a:r>
              <a:rPr baseline="30000" lang="en" sz="1800">
                <a:solidFill>
                  <a:schemeClr val="lt2"/>
                </a:solidFill>
                <a:latin typeface="Arial"/>
                <a:ea typeface="Arial"/>
                <a:cs typeface="Arial"/>
                <a:sym typeface="Arial"/>
              </a:rPr>
              <a:t>-1</a:t>
            </a:r>
            <a:r>
              <a:rPr lang="en" sz="1800">
                <a:solidFill>
                  <a:schemeClr val="lt2"/>
                </a:solidFill>
                <a:latin typeface="Arial"/>
                <a:ea typeface="Arial"/>
                <a:cs typeface="Arial"/>
                <a:sym typeface="Arial"/>
              </a:rPr>
              <a:t>.mrad</a:t>
            </a:r>
            <a:r>
              <a:rPr baseline="30000" lang="en" sz="1800">
                <a:solidFill>
                  <a:schemeClr val="lt2"/>
                </a:solidFill>
                <a:latin typeface="Arial"/>
                <a:ea typeface="Arial"/>
                <a:cs typeface="Arial"/>
                <a:sym typeface="Arial"/>
              </a:rPr>
              <a:t>-1</a:t>
            </a:r>
            <a:r>
              <a:rPr lang="en" sz="1800">
                <a:solidFill>
                  <a:schemeClr val="lt2"/>
                </a:solidFill>
                <a:latin typeface="Arial"/>
                <a:ea typeface="Arial"/>
                <a:cs typeface="Arial"/>
                <a:sym typeface="Arial"/>
              </a:rPr>
              <a:t>.mm</a:t>
            </a:r>
            <a:r>
              <a:rPr baseline="30000" lang="en" sz="1800">
                <a:solidFill>
                  <a:schemeClr val="lt2"/>
                </a:solidFill>
                <a:latin typeface="Arial"/>
                <a:ea typeface="Arial"/>
                <a:cs typeface="Arial"/>
                <a:sym typeface="Arial"/>
              </a:rPr>
              <a:t>-2</a:t>
            </a:r>
            <a:r>
              <a:rPr lang="en" sz="1800">
                <a:solidFill>
                  <a:schemeClr val="lt2"/>
                </a:solidFill>
                <a:latin typeface="Arial"/>
                <a:ea typeface="Arial"/>
                <a:cs typeface="Arial"/>
                <a:sym typeface="Arial"/>
              </a:rPr>
              <a:t> @ 0.1% bandwidth</a:t>
            </a:r>
            <a:endParaRPr sz="1800">
              <a:solidFill>
                <a:schemeClr val="lt2"/>
              </a:solidFill>
              <a:latin typeface="Arial"/>
              <a:ea typeface="Arial"/>
              <a:cs typeface="Arial"/>
              <a:sym typeface="Arial"/>
            </a:endParaRPr>
          </a:p>
          <a:p>
            <a:pPr indent="0" lvl="0" marL="342900" rtl="0" algn="l">
              <a:spcBef>
                <a:spcPts val="0"/>
              </a:spcBef>
              <a:spcAft>
                <a:spcPts val="0"/>
              </a:spcAft>
              <a:buNone/>
            </a:pPr>
            <a:r>
              <a:t/>
            </a:r>
            <a:endParaRPr sz="1800">
              <a:solidFill>
                <a:schemeClr val="lt2"/>
              </a:solidFill>
              <a:latin typeface="Arial"/>
              <a:ea typeface="Arial"/>
              <a:cs typeface="Arial"/>
              <a:sym typeface="Arial"/>
            </a:endParaRPr>
          </a:p>
          <a:p>
            <a:pPr indent="0" lvl="0" marL="342900" rtl="0" algn="l">
              <a:spcBef>
                <a:spcPts val="0"/>
              </a:spcBef>
              <a:spcAft>
                <a:spcPts val="0"/>
              </a:spcAft>
              <a:buNone/>
            </a:pPr>
            <a:r>
              <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founded in 2001, in operation since 2006</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funded jointly by CNRS (72%) and CEA (28%)</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350 employees</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63" title="sample 360degrees turn">
            <a:hlinkClick r:id="rId3"/>
          </p:cNvPr>
          <p:cNvPicPr preferRelativeResize="0"/>
          <p:nvPr/>
        </p:nvPicPr>
        <p:blipFill>
          <a:blip r:embed="rId4">
            <a:alphaModFix/>
          </a:blip>
          <a:stretch>
            <a:fillRect/>
          </a:stretch>
        </p:blipFill>
        <p:spPr>
          <a:xfrm>
            <a:off x="2098225" y="857250"/>
            <a:ext cx="457200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64"/>
          <p:cNvPicPr preferRelativeResize="0"/>
          <p:nvPr/>
        </p:nvPicPr>
        <p:blipFill>
          <a:blip r:embed="rId3">
            <a:alphaModFix/>
          </a:blip>
          <a:stretch>
            <a:fillRect/>
          </a:stretch>
        </p:blipFill>
        <p:spPr>
          <a:xfrm>
            <a:off x="152400" y="152400"/>
            <a:ext cx="8602132" cy="4838699"/>
          </a:xfrm>
          <a:prstGeom prst="rect">
            <a:avLst/>
          </a:prstGeom>
          <a:noFill/>
          <a:ln>
            <a:noFill/>
          </a:ln>
        </p:spPr>
      </p:pic>
      <p:pic>
        <p:nvPicPr>
          <p:cNvPr id="351" name="Google Shape;351;p64"/>
          <p:cNvPicPr preferRelativeResize="0"/>
          <p:nvPr/>
        </p:nvPicPr>
        <p:blipFill>
          <a:blip r:embed="rId4">
            <a:alphaModFix/>
          </a:blip>
          <a:stretch>
            <a:fillRect/>
          </a:stretch>
        </p:blipFill>
        <p:spPr>
          <a:xfrm>
            <a:off x="4593825" y="762350"/>
            <a:ext cx="1633175" cy="1213625"/>
          </a:xfrm>
          <a:prstGeom prst="rect">
            <a:avLst/>
          </a:prstGeom>
          <a:noFill/>
          <a:ln>
            <a:noFill/>
          </a:ln>
        </p:spPr>
      </p:pic>
      <p:pic>
        <p:nvPicPr>
          <p:cNvPr id="352" name="Google Shape;352;p64"/>
          <p:cNvPicPr preferRelativeResize="0"/>
          <p:nvPr/>
        </p:nvPicPr>
        <p:blipFill>
          <a:blip r:embed="rId5">
            <a:alphaModFix/>
          </a:blip>
          <a:stretch>
            <a:fillRect/>
          </a:stretch>
        </p:blipFill>
        <p:spPr>
          <a:xfrm>
            <a:off x="2885841" y="762353"/>
            <a:ext cx="1633175" cy="1221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6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66"/>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63" name="Google Shape;363;p66"/>
          <p:cNvSpPr txBox="1"/>
          <p:nvPr/>
        </p:nvSpPr>
        <p:spPr>
          <a:xfrm>
            <a:off x="187475" y="96825"/>
            <a:ext cx="806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example of a sample aligned almost perfectly. It’s image is moving across many microns … it is important to model it well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7"/>
          <p:cNvSpPr txBox="1"/>
          <p:nvPr>
            <p:ph type="title"/>
          </p:nvPr>
        </p:nvSpPr>
        <p:spPr>
          <a:xfrm>
            <a:off x="311700" y="4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Slab Model</a:t>
            </a:r>
            <a:endParaRPr/>
          </a:p>
        </p:txBody>
      </p:sp>
      <p:pic>
        <p:nvPicPr>
          <p:cNvPr id="369" name="Google Shape;369;p67"/>
          <p:cNvPicPr preferRelativeResize="0"/>
          <p:nvPr/>
        </p:nvPicPr>
        <p:blipFill>
          <a:blip r:embed="rId3">
            <a:alphaModFix/>
          </a:blip>
          <a:stretch>
            <a:fillRect/>
          </a:stretch>
        </p:blipFill>
        <p:spPr>
          <a:xfrm>
            <a:off x="2085975" y="3614425"/>
            <a:ext cx="4610100" cy="1162050"/>
          </a:xfrm>
          <a:prstGeom prst="rect">
            <a:avLst/>
          </a:prstGeom>
          <a:noFill/>
          <a:ln>
            <a:noFill/>
          </a:ln>
        </p:spPr>
      </p:pic>
      <p:pic>
        <p:nvPicPr>
          <p:cNvPr id="370" name="Google Shape;370;p67"/>
          <p:cNvPicPr preferRelativeResize="0"/>
          <p:nvPr/>
        </p:nvPicPr>
        <p:blipFill>
          <a:blip r:embed="rId4">
            <a:alphaModFix/>
          </a:blip>
          <a:stretch>
            <a:fillRect/>
          </a:stretch>
        </p:blipFill>
        <p:spPr>
          <a:xfrm>
            <a:off x="3044525" y="1176025"/>
            <a:ext cx="1981200" cy="466725"/>
          </a:xfrm>
          <a:prstGeom prst="rect">
            <a:avLst/>
          </a:prstGeom>
          <a:noFill/>
          <a:ln>
            <a:noFill/>
          </a:ln>
        </p:spPr>
      </p:pic>
      <p:pic>
        <p:nvPicPr>
          <p:cNvPr id="371" name="Google Shape;371;p67"/>
          <p:cNvPicPr preferRelativeResize="0"/>
          <p:nvPr/>
        </p:nvPicPr>
        <p:blipFill>
          <a:blip r:embed="rId5">
            <a:alphaModFix/>
          </a:blip>
          <a:stretch>
            <a:fillRect/>
          </a:stretch>
        </p:blipFill>
        <p:spPr>
          <a:xfrm>
            <a:off x="2444450" y="2204725"/>
            <a:ext cx="3486150" cy="1047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8"/>
          <p:cNvSpPr txBox="1"/>
          <p:nvPr>
            <p:ph type="title"/>
          </p:nvPr>
        </p:nvSpPr>
        <p:spPr>
          <a:xfrm>
            <a:off x="311700" y="41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Slab Model -- two faces/two thicknesses</a:t>
            </a:r>
            <a:endParaRPr/>
          </a:p>
        </p:txBody>
      </p:sp>
      <p:pic>
        <p:nvPicPr>
          <p:cNvPr id="377" name="Google Shape;377;p68"/>
          <p:cNvPicPr preferRelativeResize="0"/>
          <p:nvPr/>
        </p:nvPicPr>
        <p:blipFill>
          <a:blip r:embed="rId3">
            <a:alphaModFix/>
          </a:blip>
          <a:stretch>
            <a:fillRect/>
          </a:stretch>
        </p:blipFill>
        <p:spPr>
          <a:xfrm>
            <a:off x="352425" y="1166500"/>
            <a:ext cx="4810125" cy="1162050"/>
          </a:xfrm>
          <a:prstGeom prst="rect">
            <a:avLst/>
          </a:prstGeom>
          <a:noFill/>
          <a:ln>
            <a:noFill/>
          </a:ln>
        </p:spPr>
      </p:pic>
      <p:pic>
        <p:nvPicPr>
          <p:cNvPr id="378" name="Google Shape;378;p68"/>
          <p:cNvPicPr preferRelativeResize="0"/>
          <p:nvPr/>
        </p:nvPicPr>
        <p:blipFill>
          <a:blip r:embed="rId4">
            <a:alphaModFix/>
          </a:blip>
          <a:stretch>
            <a:fillRect/>
          </a:stretch>
        </p:blipFill>
        <p:spPr>
          <a:xfrm>
            <a:off x="400050" y="2728600"/>
            <a:ext cx="5191125" cy="1162050"/>
          </a:xfrm>
          <a:prstGeom prst="rect">
            <a:avLst/>
          </a:prstGeom>
          <a:noFill/>
          <a:ln>
            <a:noFill/>
          </a:ln>
        </p:spPr>
      </p:pic>
      <p:pic>
        <p:nvPicPr>
          <p:cNvPr id="379" name="Google Shape;379;p68"/>
          <p:cNvPicPr preferRelativeResize="0"/>
          <p:nvPr/>
        </p:nvPicPr>
        <p:blipFill>
          <a:blip r:embed="rId5">
            <a:alphaModFix/>
          </a:blip>
          <a:stretch>
            <a:fillRect/>
          </a:stretch>
        </p:blipFill>
        <p:spPr>
          <a:xfrm>
            <a:off x="6286500" y="1242700"/>
            <a:ext cx="2466975" cy="885825"/>
          </a:xfrm>
          <a:prstGeom prst="rect">
            <a:avLst/>
          </a:prstGeom>
          <a:noFill/>
          <a:ln>
            <a:noFill/>
          </a:ln>
        </p:spPr>
      </p:pic>
      <p:pic>
        <p:nvPicPr>
          <p:cNvPr id="380" name="Google Shape;380;p68"/>
          <p:cNvPicPr preferRelativeResize="0"/>
          <p:nvPr/>
        </p:nvPicPr>
        <p:blipFill>
          <a:blip r:embed="rId6">
            <a:alphaModFix/>
          </a:blip>
          <a:stretch>
            <a:fillRect/>
          </a:stretch>
        </p:blipFill>
        <p:spPr>
          <a:xfrm>
            <a:off x="6477000" y="2835600"/>
            <a:ext cx="2191248" cy="948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9"/>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Performance</a:t>
            </a:r>
            <a:endParaRPr/>
          </a:p>
        </p:txBody>
      </p:sp>
      <p:pic>
        <p:nvPicPr>
          <p:cNvPr id="386" name="Google Shape;386;p69"/>
          <p:cNvPicPr preferRelativeResize="0"/>
          <p:nvPr/>
        </p:nvPicPr>
        <p:blipFill>
          <a:blip r:embed="rId3">
            <a:alphaModFix/>
          </a:blip>
          <a:stretch>
            <a:fillRect/>
          </a:stretch>
        </p:blipFill>
        <p:spPr>
          <a:xfrm>
            <a:off x="778182" y="722376"/>
            <a:ext cx="7587636" cy="4268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pic>
        <p:nvPicPr>
          <p:cNvPr id="391" name="Google Shape;391;p70"/>
          <p:cNvPicPr preferRelativeResize="0"/>
          <p:nvPr/>
        </p:nvPicPr>
        <p:blipFill>
          <a:blip r:embed="rId3">
            <a:alphaModFix/>
          </a:blip>
          <a:stretch>
            <a:fillRect/>
          </a:stretch>
        </p:blipFill>
        <p:spPr>
          <a:xfrm>
            <a:off x="1282650" y="0"/>
            <a:ext cx="6787600" cy="5250401"/>
          </a:xfrm>
          <a:prstGeom prst="rect">
            <a:avLst/>
          </a:prstGeom>
          <a:noFill/>
          <a:ln>
            <a:noFill/>
          </a:ln>
        </p:spPr>
      </p:pic>
      <p:sp>
        <p:nvSpPr>
          <p:cNvPr id="392" name="Google Shape;392;p70"/>
          <p:cNvSpPr txBox="1"/>
          <p:nvPr>
            <p:ph type="title"/>
          </p:nvPr>
        </p:nvSpPr>
        <p:spPr>
          <a:xfrm>
            <a:off x="283925" y="106500"/>
            <a:ext cx="5460300" cy="527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dk2"/>
                </a:solidFill>
              </a:rPr>
              <a:t>Reconstructed sample shape</a:t>
            </a:r>
            <a:endParaRPr>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pic>
        <p:nvPicPr>
          <p:cNvPr id="397" name="Google Shape;397;p71"/>
          <p:cNvPicPr preferRelativeResize="0"/>
          <p:nvPr/>
        </p:nvPicPr>
        <p:blipFill>
          <a:blip r:embed="rId3">
            <a:alphaModFix/>
          </a:blip>
          <a:stretch>
            <a:fillRect/>
          </a:stretch>
        </p:blipFill>
        <p:spPr>
          <a:xfrm>
            <a:off x="1282650" y="0"/>
            <a:ext cx="6787600" cy="5250401"/>
          </a:xfrm>
          <a:prstGeom prst="rect">
            <a:avLst/>
          </a:prstGeom>
          <a:noFill/>
          <a:ln>
            <a:noFill/>
          </a:ln>
        </p:spPr>
      </p:pic>
      <p:pic>
        <p:nvPicPr>
          <p:cNvPr id="398" name="Google Shape;398;p71"/>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399" name="Google Shape;399;p71"/>
          <p:cNvSpPr txBox="1"/>
          <p:nvPr>
            <p:ph type="title"/>
          </p:nvPr>
        </p:nvSpPr>
        <p:spPr>
          <a:xfrm>
            <a:off x="283925" y="106500"/>
            <a:ext cx="74481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input volumes </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72"/>
          <p:cNvSpPr txBox="1"/>
          <p:nvPr>
            <p:ph type="title"/>
          </p:nvPr>
        </p:nvSpPr>
        <p:spPr>
          <a:xfrm>
            <a:off x="283925" y="106500"/>
            <a:ext cx="74481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parts in focus</a:t>
            </a:r>
            <a:endParaRPr>
              <a:solidFill>
                <a:schemeClr val="dk2"/>
              </a:solidFill>
            </a:endParaRPr>
          </a:p>
        </p:txBody>
      </p:sp>
      <p:pic>
        <p:nvPicPr>
          <p:cNvPr id="405" name="Google Shape;405;p72"/>
          <p:cNvPicPr preferRelativeResize="0"/>
          <p:nvPr/>
        </p:nvPicPr>
        <p:blipFill>
          <a:blip r:embed="rId3">
            <a:alphaModFix/>
          </a:blip>
          <a:stretch>
            <a:fillRect/>
          </a:stretch>
        </p:blipFill>
        <p:spPr>
          <a:xfrm>
            <a:off x="1768600" y="665850"/>
            <a:ext cx="5606798" cy="42050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6"/>
          <p:cNvSpPr txBox="1"/>
          <p:nvPr>
            <p:ph idx="1" type="body"/>
          </p:nvPr>
        </p:nvSpPr>
        <p:spPr>
          <a:xfrm>
            <a:off x="311700" y="557700"/>
            <a:ext cx="4159500" cy="416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Source: </a:t>
            </a:r>
            <a:r>
              <a:rPr b="1" lang="en" sz="1200">
                <a:solidFill>
                  <a:srgbClr val="38761D"/>
                </a:solidFill>
              </a:rPr>
              <a:t>U20</a:t>
            </a:r>
            <a:r>
              <a:rPr lang="en" sz="1200"/>
              <a:t> in vacuum undulator</a:t>
            </a:r>
            <a:endParaRPr sz="1200"/>
          </a:p>
          <a:p>
            <a:pPr indent="0" lvl="0" marL="0" rtl="0" algn="l">
              <a:lnSpc>
                <a:spcPct val="100000"/>
              </a:lnSpc>
              <a:spcBef>
                <a:spcPts val="1600"/>
              </a:spcBef>
              <a:spcAft>
                <a:spcPts val="0"/>
              </a:spcAft>
              <a:buNone/>
            </a:pPr>
            <a:r>
              <a:rPr lang="en" sz="1200"/>
              <a:t>Focussing: KB, </a:t>
            </a:r>
            <a:r>
              <a:rPr b="1" lang="en" sz="1200">
                <a:solidFill>
                  <a:srgbClr val="38761D"/>
                </a:solidFill>
              </a:rPr>
              <a:t>CRL</a:t>
            </a:r>
            <a:r>
              <a:rPr lang="en" sz="1200"/>
              <a:t>, </a:t>
            </a:r>
            <a:r>
              <a:rPr b="1" lang="en" sz="1200">
                <a:solidFill>
                  <a:srgbClr val="38761D"/>
                </a:solidFill>
              </a:rPr>
              <a:t>20x40 μm, </a:t>
            </a:r>
            <a:r>
              <a:rPr b="1" lang="en" sz="1200">
                <a:solidFill>
                  <a:schemeClr val="accent5"/>
                </a:solidFill>
              </a:rPr>
              <a:t>project for new KB mirrors</a:t>
            </a:r>
            <a:endParaRPr sz="1200"/>
          </a:p>
          <a:p>
            <a:pPr indent="0" lvl="0" marL="0" rtl="0" algn="l">
              <a:lnSpc>
                <a:spcPct val="100000"/>
              </a:lnSpc>
              <a:spcBef>
                <a:spcPts val="1600"/>
              </a:spcBef>
              <a:spcAft>
                <a:spcPts val="0"/>
              </a:spcAft>
              <a:buNone/>
            </a:pPr>
            <a:r>
              <a:rPr lang="en" sz="1200"/>
              <a:t>Tunable: Si 111 CCM, 5.5 - 15.5 keV</a:t>
            </a:r>
            <a:endParaRPr sz="1200"/>
          </a:p>
          <a:p>
            <a:pPr indent="0" lvl="0" marL="0" rtl="0" algn="l">
              <a:spcBef>
                <a:spcPts val="1600"/>
              </a:spcBef>
              <a:spcAft>
                <a:spcPts val="0"/>
              </a:spcAft>
              <a:buNone/>
            </a:pPr>
            <a:r>
              <a:rPr lang="en" sz="1200"/>
              <a:t>Flux:</a:t>
            </a:r>
            <a:r>
              <a:rPr b="1" lang="en" sz="1200"/>
              <a:t> </a:t>
            </a:r>
            <a:r>
              <a:rPr b="1" lang="en" sz="1200">
                <a:solidFill>
                  <a:srgbClr val="38761D"/>
                </a:solidFill>
              </a:rPr>
              <a:t>2.0e12 ph/s</a:t>
            </a:r>
            <a:r>
              <a:rPr lang="en" sz="1200"/>
              <a:t>  @ 500mA @ 12.65keV</a:t>
            </a:r>
            <a:endParaRPr sz="1200"/>
          </a:p>
          <a:p>
            <a:pPr indent="0" lvl="0" marL="0" rtl="0" algn="l">
              <a:lnSpc>
                <a:spcPct val="100000"/>
              </a:lnSpc>
              <a:spcBef>
                <a:spcPts val="1600"/>
              </a:spcBef>
              <a:spcAft>
                <a:spcPts val="0"/>
              </a:spcAft>
              <a:buNone/>
            </a:pPr>
            <a:r>
              <a:rPr lang="en" sz="1200"/>
              <a:t>Area Detector: </a:t>
            </a:r>
            <a:r>
              <a:rPr b="1" lang="en" sz="1200">
                <a:solidFill>
                  <a:srgbClr val="38761D"/>
                </a:solidFill>
              </a:rPr>
              <a:t>Eiger X 16M</a:t>
            </a:r>
            <a:endParaRPr b="1" sz="1200">
              <a:solidFill>
                <a:srgbClr val="38761D"/>
              </a:solidFill>
            </a:endParaRPr>
          </a:p>
          <a:p>
            <a:pPr indent="0" lvl="0" marL="0" rtl="0" algn="l">
              <a:lnSpc>
                <a:spcPct val="100000"/>
              </a:lnSpc>
              <a:spcBef>
                <a:spcPts val="1600"/>
              </a:spcBef>
              <a:spcAft>
                <a:spcPts val="0"/>
              </a:spcAft>
              <a:buNone/>
            </a:pPr>
            <a:r>
              <a:rPr lang="en" sz="1200"/>
              <a:t>XRF Detector: Ketek AXAS-M2 </a:t>
            </a:r>
            <a:r>
              <a:rPr b="1" lang="en" sz="1200">
                <a:solidFill>
                  <a:srgbClr val="38761D"/>
                </a:solidFill>
              </a:rPr>
              <a:t>H150 </a:t>
            </a:r>
            <a:r>
              <a:rPr lang="en" sz="1200">
                <a:solidFill>
                  <a:schemeClr val="dk1"/>
                </a:solidFill>
              </a:rPr>
              <a:t>(XIA)</a:t>
            </a:r>
            <a:endParaRPr sz="1200">
              <a:solidFill>
                <a:schemeClr val="dk1"/>
              </a:solidFill>
            </a:endParaRPr>
          </a:p>
          <a:p>
            <a:pPr indent="0" lvl="0" marL="0" rtl="0" algn="l">
              <a:lnSpc>
                <a:spcPct val="100000"/>
              </a:lnSpc>
              <a:spcBef>
                <a:spcPts val="1600"/>
              </a:spcBef>
              <a:spcAft>
                <a:spcPts val="0"/>
              </a:spcAft>
              <a:buNone/>
            </a:pPr>
            <a:r>
              <a:rPr lang="en" sz="1200"/>
              <a:t>OAV Camera: </a:t>
            </a:r>
            <a:r>
              <a:rPr lang="en" sz="1200">
                <a:solidFill>
                  <a:srgbClr val="38761D"/>
                </a:solidFill>
              </a:rPr>
              <a:t>Prosilica GC 1350 (4.65um, 1360x1024)</a:t>
            </a:r>
            <a:endParaRPr sz="1200">
              <a:solidFill>
                <a:srgbClr val="38761D"/>
              </a:solidFill>
            </a:endParaRPr>
          </a:p>
          <a:p>
            <a:pPr indent="0" lvl="0" marL="0" rtl="0" algn="l">
              <a:lnSpc>
                <a:spcPct val="100000"/>
              </a:lnSpc>
              <a:spcBef>
                <a:spcPts val="1600"/>
              </a:spcBef>
              <a:spcAft>
                <a:spcPts val="0"/>
              </a:spcAft>
              <a:buNone/>
            </a:pPr>
            <a:r>
              <a:rPr lang="en" sz="1200"/>
              <a:t>Goniometer: </a:t>
            </a:r>
            <a:r>
              <a:rPr b="1" lang="en" sz="1200">
                <a:solidFill>
                  <a:srgbClr val="38761D"/>
                </a:solidFill>
              </a:rPr>
              <a:t>SmarGon</a:t>
            </a:r>
            <a:endParaRPr b="1" sz="1200">
              <a:solidFill>
                <a:srgbClr val="38761D"/>
              </a:solidFill>
            </a:endParaRPr>
          </a:p>
          <a:p>
            <a:pPr indent="0" lvl="0" marL="0" rtl="0" algn="l">
              <a:lnSpc>
                <a:spcPct val="100000"/>
              </a:lnSpc>
              <a:spcBef>
                <a:spcPts val="1600"/>
              </a:spcBef>
              <a:spcAft>
                <a:spcPts val="0"/>
              </a:spcAft>
              <a:buNone/>
            </a:pPr>
            <a:r>
              <a:rPr lang="en" sz="1200"/>
              <a:t>Sample Changer: CATS (</a:t>
            </a:r>
            <a:r>
              <a:rPr b="1" lang="en" sz="1200">
                <a:solidFill>
                  <a:srgbClr val="38761D"/>
                </a:solidFill>
              </a:rPr>
              <a:t>48 cryo, 16 ambient</a:t>
            </a:r>
            <a:r>
              <a:rPr lang="en" sz="1200"/>
              <a:t>) </a:t>
            </a:r>
            <a:r>
              <a:rPr b="1" lang="en" sz="1200">
                <a:solidFill>
                  <a:schemeClr val="accent5"/>
                </a:solidFill>
              </a:rPr>
              <a:t>Looking into getting a bigger dewar ! </a:t>
            </a:r>
            <a:endParaRPr b="1" sz="1200">
              <a:solidFill>
                <a:schemeClr val="accent5"/>
              </a:solidFill>
            </a:endParaRPr>
          </a:p>
          <a:p>
            <a:pPr indent="0" lvl="0" marL="0" rtl="0" algn="l">
              <a:lnSpc>
                <a:spcPct val="100000"/>
              </a:lnSpc>
              <a:spcBef>
                <a:spcPts val="1600"/>
              </a:spcBef>
              <a:spcAft>
                <a:spcPts val="0"/>
              </a:spcAft>
              <a:buNone/>
            </a:pPr>
            <a:r>
              <a:rPr lang="en" sz="1200"/>
              <a:t>MXCuBE: Qt4 v 2.3 (</a:t>
            </a:r>
            <a:r>
              <a:rPr b="1" lang="en" sz="1200">
                <a:solidFill>
                  <a:srgbClr val="38761D"/>
                </a:solidFill>
              </a:rPr>
              <a:t>CentOS 7</a:t>
            </a:r>
            <a:r>
              <a:rPr lang="en" sz="1200"/>
              <a:t>), HardwareRepository, Python 2.7</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239" name="Google Shape;239;p46"/>
          <p:cNvSpPr txBox="1"/>
          <p:nvPr/>
        </p:nvSpPr>
        <p:spPr>
          <a:xfrm>
            <a:off x="311700" y="228600"/>
            <a:ext cx="3000000" cy="4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Proxima 1</a:t>
            </a:r>
            <a:endParaRPr b="1"/>
          </a:p>
        </p:txBody>
      </p:sp>
      <p:sp>
        <p:nvSpPr>
          <p:cNvPr id="240" name="Google Shape;240;p46"/>
          <p:cNvSpPr txBox="1"/>
          <p:nvPr>
            <p:ph idx="1" type="body"/>
          </p:nvPr>
        </p:nvSpPr>
        <p:spPr>
          <a:xfrm>
            <a:off x="4622075" y="557700"/>
            <a:ext cx="4159500" cy="416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Source: </a:t>
            </a:r>
            <a:r>
              <a:rPr b="1" lang="en" sz="1200">
                <a:solidFill>
                  <a:srgbClr val="38761D"/>
                </a:solidFill>
              </a:rPr>
              <a:t>U24</a:t>
            </a:r>
            <a:r>
              <a:rPr lang="en" sz="1200"/>
              <a:t> in vacuum undulator</a:t>
            </a:r>
            <a:endParaRPr sz="1200"/>
          </a:p>
          <a:p>
            <a:pPr indent="0" lvl="0" marL="0" rtl="0" algn="l">
              <a:lnSpc>
                <a:spcPct val="100000"/>
              </a:lnSpc>
              <a:spcBef>
                <a:spcPts val="1600"/>
              </a:spcBef>
              <a:spcAft>
                <a:spcPts val="0"/>
              </a:spcAft>
              <a:buNone/>
            </a:pPr>
            <a:r>
              <a:rPr lang="en" sz="1200"/>
              <a:t>Focussing: KB, </a:t>
            </a:r>
            <a:r>
              <a:rPr b="1" lang="en" sz="1200">
                <a:solidFill>
                  <a:srgbClr val="38761D"/>
                </a:solidFill>
              </a:rPr>
              <a:t>horizontal PFM, 5x10 μm</a:t>
            </a:r>
            <a:endParaRPr b="1" sz="1200">
              <a:solidFill>
                <a:srgbClr val="38761D"/>
              </a:solidFill>
            </a:endParaRPr>
          </a:p>
          <a:p>
            <a:pPr indent="0" lvl="0" marL="0" rtl="0" algn="l">
              <a:lnSpc>
                <a:spcPct val="100000"/>
              </a:lnSpc>
              <a:spcBef>
                <a:spcPts val="1600"/>
              </a:spcBef>
              <a:spcAft>
                <a:spcPts val="0"/>
              </a:spcAft>
              <a:buNone/>
            </a:pPr>
            <a:r>
              <a:rPr lang="en" sz="1200"/>
              <a:t>Tunable: Si 111 CCM, 5.5 - 18.5 keV</a:t>
            </a:r>
            <a:endParaRPr sz="1200"/>
          </a:p>
          <a:p>
            <a:pPr indent="0" lvl="0" marL="0" rtl="0" algn="l">
              <a:spcBef>
                <a:spcPts val="1600"/>
              </a:spcBef>
              <a:spcAft>
                <a:spcPts val="0"/>
              </a:spcAft>
              <a:buNone/>
            </a:pPr>
            <a:r>
              <a:rPr lang="en" sz="1200"/>
              <a:t>Flux: </a:t>
            </a:r>
            <a:r>
              <a:rPr b="1" lang="en" sz="1200">
                <a:solidFill>
                  <a:srgbClr val="38761D"/>
                </a:solidFill>
              </a:rPr>
              <a:t>1.6e12 ph/s</a:t>
            </a:r>
            <a:r>
              <a:rPr lang="en" sz="1200"/>
              <a:t> @ 500mA @ 12.65keV</a:t>
            </a:r>
            <a:endParaRPr sz="1200"/>
          </a:p>
          <a:p>
            <a:pPr indent="0" lvl="0" marL="0" rtl="0" algn="l">
              <a:spcBef>
                <a:spcPts val="1600"/>
              </a:spcBef>
              <a:spcAft>
                <a:spcPts val="0"/>
              </a:spcAft>
              <a:buNone/>
            </a:pPr>
            <a:r>
              <a:rPr lang="en" sz="1200"/>
              <a:t>Area Detector: </a:t>
            </a:r>
            <a:r>
              <a:rPr b="1" lang="en" sz="1200">
                <a:solidFill>
                  <a:srgbClr val="38761D"/>
                </a:solidFill>
              </a:rPr>
              <a:t>Eiger X 9M</a:t>
            </a:r>
            <a:endParaRPr b="1" sz="1200">
              <a:solidFill>
                <a:srgbClr val="38761D"/>
              </a:solidFill>
            </a:endParaRPr>
          </a:p>
          <a:p>
            <a:pPr indent="0" lvl="0" marL="0" rtl="0" algn="l">
              <a:lnSpc>
                <a:spcPct val="100000"/>
              </a:lnSpc>
              <a:spcBef>
                <a:spcPts val="1600"/>
              </a:spcBef>
              <a:spcAft>
                <a:spcPts val="0"/>
              </a:spcAft>
              <a:buNone/>
            </a:pPr>
            <a:r>
              <a:rPr lang="en" sz="1200"/>
              <a:t>XRF Detector: Ketek AXAS-M2 </a:t>
            </a:r>
            <a:r>
              <a:rPr b="1" lang="en" sz="1200">
                <a:solidFill>
                  <a:srgbClr val="38761D"/>
                </a:solidFill>
              </a:rPr>
              <a:t>H80 </a:t>
            </a:r>
            <a:r>
              <a:rPr lang="en" sz="1200">
                <a:solidFill>
                  <a:schemeClr val="dk1"/>
                </a:solidFill>
              </a:rPr>
              <a:t>(XIA, Xpress3)</a:t>
            </a:r>
            <a:endParaRPr b="1" sz="1200">
              <a:solidFill>
                <a:srgbClr val="38761D"/>
              </a:solidFill>
            </a:endParaRPr>
          </a:p>
          <a:p>
            <a:pPr indent="0" lvl="0" marL="0" rtl="0" algn="l">
              <a:lnSpc>
                <a:spcPct val="100000"/>
              </a:lnSpc>
              <a:spcBef>
                <a:spcPts val="1600"/>
              </a:spcBef>
              <a:spcAft>
                <a:spcPts val="0"/>
              </a:spcAft>
              <a:buNone/>
            </a:pPr>
            <a:r>
              <a:rPr lang="en" sz="1200"/>
              <a:t>OAV Camera: </a:t>
            </a:r>
            <a:r>
              <a:rPr b="1" lang="en" sz="1200">
                <a:solidFill>
                  <a:srgbClr val="38761D"/>
                </a:solidFill>
              </a:rPr>
              <a:t>MAKO G-192C (4.50um, 1600x1200)</a:t>
            </a:r>
            <a:endParaRPr b="1" sz="1200">
              <a:solidFill>
                <a:srgbClr val="38761D"/>
              </a:solidFill>
            </a:endParaRPr>
          </a:p>
          <a:p>
            <a:pPr indent="0" lvl="0" marL="0" rtl="0" algn="l">
              <a:lnSpc>
                <a:spcPct val="100000"/>
              </a:lnSpc>
              <a:spcBef>
                <a:spcPts val="1600"/>
              </a:spcBef>
              <a:spcAft>
                <a:spcPts val="0"/>
              </a:spcAft>
              <a:buNone/>
            </a:pPr>
            <a:r>
              <a:rPr lang="en" sz="1200"/>
              <a:t>Goniometer: </a:t>
            </a:r>
            <a:r>
              <a:rPr b="1" lang="en" sz="1200">
                <a:solidFill>
                  <a:srgbClr val="38761D"/>
                </a:solidFill>
              </a:rPr>
              <a:t>MD2 with minikappa (MK3), Plate Screener, </a:t>
            </a:r>
            <a:r>
              <a:rPr b="1" lang="en" sz="1200">
                <a:solidFill>
                  <a:schemeClr val="accent5"/>
                </a:solidFill>
              </a:rPr>
              <a:t>HC/REX installed, </a:t>
            </a:r>
            <a:r>
              <a:rPr b="1" lang="en" sz="1200">
                <a:solidFill>
                  <a:schemeClr val="accent5"/>
                </a:solidFill>
              </a:rPr>
              <a:t>MD3 coming next December ! </a:t>
            </a:r>
            <a:endParaRPr b="1" sz="1200">
              <a:solidFill>
                <a:schemeClr val="accent5"/>
              </a:solidFill>
            </a:endParaRPr>
          </a:p>
          <a:p>
            <a:pPr indent="0" lvl="0" marL="0" rtl="0" algn="l">
              <a:lnSpc>
                <a:spcPct val="100000"/>
              </a:lnSpc>
              <a:spcBef>
                <a:spcPts val="1600"/>
              </a:spcBef>
              <a:spcAft>
                <a:spcPts val="0"/>
              </a:spcAft>
              <a:buNone/>
            </a:pPr>
            <a:r>
              <a:rPr lang="en" sz="1200"/>
              <a:t>Sample Changer: CATS (</a:t>
            </a:r>
            <a:r>
              <a:rPr b="1" lang="en" sz="1200">
                <a:solidFill>
                  <a:srgbClr val="38761D"/>
                </a:solidFill>
              </a:rPr>
              <a:t>144 cryo, 48 ambient</a:t>
            </a:r>
            <a:r>
              <a:rPr lang="en" sz="1200"/>
              <a:t>)</a:t>
            </a:r>
            <a:endParaRPr sz="1200"/>
          </a:p>
          <a:p>
            <a:pPr indent="0" lvl="0" marL="0" rtl="0" algn="l">
              <a:lnSpc>
                <a:spcPct val="100000"/>
              </a:lnSpc>
              <a:spcBef>
                <a:spcPts val="1600"/>
              </a:spcBef>
              <a:spcAft>
                <a:spcPts val="1600"/>
              </a:spcAft>
              <a:buNone/>
            </a:pPr>
            <a:r>
              <a:rPr lang="en" sz="1200"/>
              <a:t>MXCuBE: Qt5 (</a:t>
            </a:r>
            <a:r>
              <a:rPr b="1" lang="en" sz="1200">
                <a:solidFill>
                  <a:srgbClr val="38761D"/>
                </a:solidFill>
              </a:rPr>
              <a:t>Ubuntu 20.04</a:t>
            </a:r>
            <a:r>
              <a:rPr lang="en" sz="1200"/>
              <a:t>), mxcubecore, Python 3.8</a:t>
            </a:r>
            <a:endParaRPr sz="1200"/>
          </a:p>
        </p:txBody>
      </p:sp>
      <p:sp>
        <p:nvSpPr>
          <p:cNvPr id="241" name="Google Shape;241;p46"/>
          <p:cNvSpPr txBox="1"/>
          <p:nvPr/>
        </p:nvSpPr>
        <p:spPr>
          <a:xfrm>
            <a:off x="4622075" y="228600"/>
            <a:ext cx="3000000" cy="4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Proxima 2A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73"/>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in focus, equal volumes</a:t>
            </a:r>
            <a:endParaRPr>
              <a:solidFill>
                <a:schemeClr val="dk2"/>
              </a:solidFill>
            </a:endParaRPr>
          </a:p>
        </p:txBody>
      </p:sp>
      <p:pic>
        <p:nvPicPr>
          <p:cNvPr id="411" name="Google Shape;411;p73"/>
          <p:cNvPicPr preferRelativeResize="0"/>
          <p:nvPr/>
        </p:nvPicPr>
        <p:blipFill>
          <a:blip r:embed="rId3">
            <a:alphaModFix/>
          </a:blip>
          <a:stretch>
            <a:fillRect/>
          </a:stretch>
        </p:blipFill>
        <p:spPr>
          <a:xfrm>
            <a:off x="1768600" y="737950"/>
            <a:ext cx="5606798" cy="4205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5" name="Shape 415"/>
        <p:cNvGrpSpPr/>
        <p:nvPr/>
      </p:nvGrpSpPr>
      <p:grpSpPr>
        <a:xfrm>
          <a:off x="0" y="0"/>
          <a:ext cx="0" cy="0"/>
          <a:chOff x="0" y="0"/>
          <a:chExt cx="0" cy="0"/>
        </a:xfrm>
      </p:grpSpPr>
      <p:sp>
        <p:nvSpPr>
          <p:cNvPr id="416" name="Google Shape;416;p74"/>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parts in both, for validation</a:t>
            </a:r>
            <a:endParaRPr>
              <a:solidFill>
                <a:schemeClr val="dk2"/>
              </a:solidFill>
            </a:endParaRPr>
          </a:p>
        </p:txBody>
      </p:sp>
      <p:pic>
        <p:nvPicPr>
          <p:cNvPr id="417" name="Google Shape;417;p74"/>
          <p:cNvPicPr preferRelativeResize="0"/>
          <p:nvPr/>
        </p:nvPicPr>
        <p:blipFill>
          <a:blip r:embed="rId3">
            <a:alphaModFix/>
          </a:blip>
          <a:stretch>
            <a:fillRect/>
          </a:stretch>
        </p:blipFill>
        <p:spPr>
          <a:xfrm>
            <a:off x="1768600" y="773975"/>
            <a:ext cx="5606798" cy="4205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1" name="Shape 421"/>
        <p:cNvGrpSpPr/>
        <p:nvPr/>
      </p:nvGrpSpPr>
      <p:grpSpPr>
        <a:xfrm>
          <a:off x="0" y="0"/>
          <a:ext cx="0" cy="0"/>
          <a:chOff x="0" y="0"/>
          <a:chExt cx="0" cy="0"/>
        </a:xfrm>
      </p:grpSpPr>
      <p:sp>
        <p:nvSpPr>
          <p:cNvPr id="422" name="Google Shape;422;p75"/>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coherent axis direction</a:t>
            </a:r>
            <a:endParaRPr>
              <a:solidFill>
                <a:schemeClr val="dk2"/>
              </a:solidFill>
            </a:endParaRPr>
          </a:p>
        </p:txBody>
      </p:sp>
      <p:pic>
        <p:nvPicPr>
          <p:cNvPr id="423" name="Google Shape;423;p75"/>
          <p:cNvPicPr preferRelativeResize="0"/>
          <p:nvPr/>
        </p:nvPicPr>
        <p:blipFill>
          <a:blip r:embed="rId3">
            <a:alphaModFix/>
          </a:blip>
          <a:stretch>
            <a:fillRect/>
          </a:stretch>
        </p:blipFill>
        <p:spPr>
          <a:xfrm>
            <a:off x="1768600" y="792000"/>
            <a:ext cx="5606798" cy="4205099"/>
          </a:xfrm>
          <a:prstGeom prst="rect">
            <a:avLst/>
          </a:prstGeom>
          <a:noFill/>
          <a:ln>
            <a:noFill/>
          </a:ln>
        </p:spPr>
      </p:pic>
      <p:sp>
        <p:nvSpPr>
          <p:cNvPr id="424" name="Google Shape;424;p75"/>
          <p:cNvSpPr txBox="1"/>
          <p:nvPr/>
        </p:nvSpPr>
        <p:spPr>
          <a:xfrm>
            <a:off x="5551275" y="4443000"/>
            <a:ext cx="34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rmsd: 0.0093</a:t>
            </a:r>
            <a:endParaRPr sz="2400">
              <a:solidFill>
                <a:schemeClr val="accent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76"/>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coherent axis direction</a:t>
            </a:r>
            <a:endParaRPr>
              <a:solidFill>
                <a:schemeClr val="dk2"/>
              </a:solidFill>
            </a:endParaRPr>
          </a:p>
        </p:txBody>
      </p:sp>
      <p:pic>
        <p:nvPicPr>
          <p:cNvPr id="430" name="Google Shape;430;p76"/>
          <p:cNvPicPr preferRelativeResize="0"/>
          <p:nvPr/>
        </p:nvPicPr>
        <p:blipFill>
          <a:blip r:embed="rId3">
            <a:alphaModFix/>
          </a:blip>
          <a:stretch>
            <a:fillRect/>
          </a:stretch>
        </p:blipFill>
        <p:spPr>
          <a:xfrm>
            <a:off x="1948763" y="767975"/>
            <a:ext cx="5246474" cy="3934856"/>
          </a:xfrm>
          <a:prstGeom prst="rect">
            <a:avLst/>
          </a:prstGeom>
          <a:noFill/>
          <a:ln>
            <a:noFill/>
          </a:ln>
        </p:spPr>
      </p:pic>
      <p:sp>
        <p:nvSpPr>
          <p:cNvPr id="431" name="Google Shape;431;p76"/>
          <p:cNvSpPr txBox="1"/>
          <p:nvPr/>
        </p:nvSpPr>
        <p:spPr>
          <a:xfrm>
            <a:off x="5551275" y="4443000"/>
            <a:ext cx="34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rmsd: 0.0787</a:t>
            </a:r>
            <a:endParaRPr sz="2400">
              <a:solidFill>
                <a:schemeClr val="accent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77"/>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coherent axis direction</a:t>
            </a:r>
            <a:endParaRPr>
              <a:solidFill>
                <a:schemeClr val="dk2"/>
              </a:solidFill>
            </a:endParaRPr>
          </a:p>
        </p:txBody>
      </p:sp>
      <p:pic>
        <p:nvPicPr>
          <p:cNvPr id="437" name="Google Shape;437;p77"/>
          <p:cNvPicPr preferRelativeResize="0"/>
          <p:nvPr/>
        </p:nvPicPr>
        <p:blipFill>
          <a:blip r:embed="rId3">
            <a:alphaModFix/>
          </a:blip>
          <a:stretch>
            <a:fillRect/>
          </a:stretch>
        </p:blipFill>
        <p:spPr>
          <a:xfrm>
            <a:off x="2060638" y="828050"/>
            <a:ext cx="5246474" cy="3934856"/>
          </a:xfrm>
          <a:prstGeom prst="rect">
            <a:avLst/>
          </a:prstGeom>
          <a:noFill/>
          <a:ln>
            <a:noFill/>
          </a:ln>
        </p:spPr>
      </p:pic>
      <p:sp>
        <p:nvSpPr>
          <p:cNvPr id="438" name="Google Shape;438;p77"/>
          <p:cNvSpPr txBox="1"/>
          <p:nvPr/>
        </p:nvSpPr>
        <p:spPr>
          <a:xfrm>
            <a:off x="5551275" y="4443000"/>
            <a:ext cx="34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rmsd: 0.0888</a:t>
            </a:r>
            <a:endParaRPr sz="2400">
              <a:solidFill>
                <a:schemeClr val="accent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p78"/>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coherent axis direction</a:t>
            </a:r>
            <a:endParaRPr>
              <a:solidFill>
                <a:schemeClr val="dk2"/>
              </a:solidFill>
            </a:endParaRPr>
          </a:p>
        </p:txBody>
      </p:sp>
      <p:pic>
        <p:nvPicPr>
          <p:cNvPr id="444" name="Google Shape;444;p78"/>
          <p:cNvPicPr preferRelativeResize="0"/>
          <p:nvPr/>
        </p:nvPicPr>
        <p:blipFill>
          <a:blip r:embed="rId3">
            <a:alphaModFix/>
          </a:blip>
          <a:stretch>
            <a:fillRect/>
          </a:stretch>
        </p:blipFill>
        <p:spPr>
          <a:xfrm>
            <a:off x="1948763" y="792025"/>
            <a:ext cx="5246474" cy="3934856"/>
          </a:xfrm>
          <a:prstGeom prst="rect">
            <a:avLst/>
          </a:prstGeom>
          <a:noFill/>
          <a:ln>
            <a:noFill/>
          </a:ln>
        </p:spPr>
      </p:pic>
      <p:sp>
        <p:nvSpPr>
          <p:cNvPr id="445" name="Google Shape;445;p78"/>
          <p:cNvSpPr txBox="1"/>
          <p:nvPr/>
        </p:nvSpPr>
        <p:spPr>
          <a:xfrm>
            <a:off x="5551275" y="4443000"/>
            <a:ext cx="34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rmsd: 0.0229</a:t>
            </a:r>
            <a:endParaRPr sz="2400">
              <a:solidFill>
                <a:schemeClr val="accent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79"/>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coherent directions found!</a:t>
            </a:r>
            <a:endParaRPr>
              <a:solidFill>
                <a:schemeClr val="dk2"/>
              </a:solidFill>
            </a:endParaRPr>
          </a:p>
        </p:txBody>
      </p:sp>
      <p:pic>
        <p:nvPicPr>
          <p:cNvPr id="451" name="Google Shape;451;p79"/>
          <p:cNvPicPr preferRelativeResize="0"/>
          <p:nvPr/>
        </p:nvPicPr>
        <p:blipFill>
          <a:blip r:embed="rId3">
            <a:alphaModFix/>
          </a:blip>
          <a:stretch>
            <a:fillRect/>
          </a:stretch>
        </p:blipFill>
        <p:spPr>
          <a:xfrm>
            <a:off x="1948763" y="792000"/>
            <a:ext cx="5246474" cy="3934856"/>
          </a:xfrm>
          <a:prstGeom prst="rect">
            <a:avLst/>
          </a:prstGeom>
          <a:noFill/>
          <a:ln>
            <a:noFill/>
          </a:ln>
        </p:spPr>
      </p:pic>
      <p:sp>
        <p:nvSpPr>
          <p:cNvPr id="452" name="Google Shape;452;p79"/>
          <p:cNvSpPr txBox="1"/>
          <p:nvPr/>
        </p:nvSpPr>
        <p:spPr>
          <a:xfrm>
            <a:off x="5551275" y="4443000"/>
            <a:ext cx="3460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accent1"/>
                </a:solidFill>
                <a:latin typeface="Calibri"/>
                <a:ea typeface="Calibri"/>
                <a:cs typeface="Calibri"/>
                <a:sym typeface="Calibri"/>
              </a:rPr>
              <a:t>rmsd: 0.0093</a:t>
            </a:r>
            <a:endParaRPr sz="2400">
              <a:solidFill>
                <a:schemeClr val="accent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6" name="Shape 456"/>
        <p:cNvGrpSpPr/>
        <p:nvPr/>
      </p:nvGrpSpPr>
      <p:grpSpPr>
        <a:xfrm>
          <a:off x="0" y="0"/>
          <a:ext cx="0" cy="0"/>
          <a:chOff x="0" y="0"/>
          <a:chExt cx="0" cy="0"/>
        </a:xfrm>
      </p:grpSpPr>
      <p:sp>
        <p:nvSpPr>
          <p:cNvPr id="457" name="Google Shape;457;p80"/>
          <p:cNvSpPr txBox="1"/>
          <p:nvPr>
            <p:ph type="title"/>
          </p:nvPr>
        </p:nvSpPr>
        <p:spPr>
          <a:xfrm>
            <a:off x="283925" y="106500"/>
            <a:ext cx="87999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Perfect realignment: done!</a:t>
            </a:r>
            <a:endParaRPr>
              <a:solidFill>
                <a:schemeClr val="dk2"/>
              </a:solidFill>
            </a:endParaRPr>
          </a:p>
        </p:txBody>
      </p:sp>
      <p:pic>
        <p:nvPicPr>
          <p:cNvPr id="458" name="Google Shape;458;p80"/>
          <p:cNvPicPr preferRelativeResize="0"/>
          <p:nvPr/>
        </p:nvPicPr>
        <p:blipFill>
          <a:blip r:embed="rId3">
            <a:alphaModFix/>
          </a:blip>
          <a:stretch>
            <a:fillRect/>
          </a:stretch>
        </p:blipFill>
        <p:spPr>
          <a:xfrm>
            <a:off x="2060638" y="786000"/>
            <a:ext cx="5246474" cy="393485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1"/>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
        <p:nvSpPr>
          <p:cNvPr id="464" name="Google Shape;464;p81"/>
          <p:cNvSpPr txBox="1"/>
          <p:nvPr>
            <p:ph idx="1" type="body"/>
          </p:nvPr>
        </p:nvSpPr>
        <p:spPr>
          <a:xfrm>
            <a:off x="720000" y="9450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Sample evaluation from diffraction stills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2"/>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sz="2400"/>
              <a:t>Sample evaluation from diffraction stills</a:t>
            </a:r>
            <a:endParaRPr sz="2400"/>
          </a:p>
        </p:txBody>
      </p:sp>
      <p:pic>
        <p:nvPicPr>
          <p:cNvPr id="470" name="Google Shape;470;p82"/>
          <p:cNvPicPr preferRelativeResize="0"/>
          <p:nvPr/>
        </p:nvPicPr>
        <p:blipFill>
          <a:blip r:embed="rId3">
            <a:alphaModFix/>
          </a:blip>
          <a:stretch>
            <a:fillRect/>
          </a:stretch>
        </p:blipFill>
        <p:spPr>
          <a:xfrm>
            <a:off x="223150" y="2571751"/>
            <a:ext cx="4230225" cy="2441875"/>
          </a:xfrm>
          <a:prstGeom prst="rect">
            <a:avLst/>
          </a:prstGeom>
          <a:noFill/>
          <a:ln>
            <a:noFill/>
          </a:ln>
        </p:spPr>
      </p:pic>
      <p:pic>
        <p:nvPicPr>
          <p:cNvPr id="471" name="Google Shape;471;p82" title="3d raster at Proxima 2A">
            <a:hlinkClick r:id="rId4"/>
          </p:cNvPr>
          <p:cNvPicPr preferRelativeResize="0"/>
          <p:nvPr/>
        </p:nvPicPr>
        <p:blipFill>
          <a:blip r:embed="rId5">
            <a:alphaModFix/>
          </a:blip>
          <a:stretch>
            <a:fillRect/>
          </a:stretch>
        </p:blipFill>
        <p:spPr>
          <a:xfrm>
            <a:off x="447963" y="638925"/>
            <a:ext cx="3373873" cy="1897800"/>
          </a:xfrm>
          <a:prstGeom prst="rect">
            <a:avLst/>
          </a:prstGeom>
          <a:noFill/>
          <a:ln>
            <a:noFill/>
          </a:ln>
        </p:spPr>
      </p:pic>
      <p:pic>
        <p:nvPicPr>
          <p:cNvPr id="472" name="Google Shape;472;p82"/>
          <p:cNvPicPr preferRelativeResize="0"/>
          <p:nvPr/>
        </p:nvPicPr>
        <p:blipFill>
          <a:blip r:embed="rId6">
            <a:alphaModFix/>
          </a:blip>
          <a:stretch>
            <a:fillRect/>
          </a:stretch>
        </p:blipFill>
        <p:spPr>
          <a:xfrm>
            <a:off x="4653800" y="1313925"/>
            <a:ext cx="4468576" cy="28376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7"/>
          <p:cNvPicPr preferRelativeResize="0"/>
          <p:nvPr/>
        </p:nvPicPr>
        <p:blipFill>
          <a:blip r:embed="rId3">
            <a:alphaModFix/>
          </a:blip>
          <a:stretch>
            <a:fillRect/>
          </a:stretch>
        </p:blipFill>
        <p:spPr>
          <a:xfrm>
            <a:off x="152400" y="152400"/>
            <a:ext cx="8839204" cy="48166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sp>
        <p:nvSpPr>
          <p:cNvPr id="477" name="Google Shape;477;p83"/>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Reconstructed crystal shape (36 projections)</a:t>
            </a:r>
            <a:endParaRPr>
              <a:solidFill>
                <a:schemeClr val="dk2"/>
              </a:solidFill>
            </a:endParaRPr>
          </a:p>
        </p:txBody>
      </p:sp>
      <p:pic>
        <p:nvPicPr>
          <p:cNvPr id="478" name="Google Shape;478;p83"/>
          <p:cNvPicPr preferRelativeResize="0"/>
          <p:nvPr/>
        </p:nvPicPr>
        <p:blipFill>
          <a:blip r:embed="rId3">
            <a:alphaModFix/>
          </a:blip>
          <a:stretch>
            <a:fillRect/>
          </a:stretch>
        </p:blipFill>
        <p:spPr>
          <a:xfrm>
            <a:off x="2088187" y="894150"/>
            <a:ext cx="4985924" cy="37394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p84"/>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Reconstructing crystal shape (36 projections)</a:t>
            </a:r>
            <a:endParaRPr>
              <a:solidFill>
                <a:schemeClr val="dk2"/>
              </a:solidFill>
            </a:endParaRPr>
          </a:p>
        </p:txBody>
      </p:sp>
      <p:pic>
        <p:nvPicPr>
          <p:cNvPr id="484" name="Google Shape;484;p84"/>
          <p:cNvPicPr preferRelativeResize="0"/>
          <p:nvPr/>
        </p:nvPicPr>
        <p:blipFill>
          <a:blip r:embed="rId3">
            <a:alphaModFix/>
          </a:blip>
          <a:stretch>
            <a:fillRect/>
          </a:stretch>
        </p:blipFill>
        <p:spPr>
          <a:xfrm>
            <a:off x="300900" y="846301"/>
            <a:ext cx="4206241" cy="4206240"/>
          </a:xfrm>
          <a:prstGeom prst="rect">
            <a:avLst/>
          </a:prstGeom>
          <a:noFill/>
          <a:ln>
            <a:noFill/>
          </a:ln>
        </p:spPr>
      </p:pic>
      <p:pic>
        <p:nvPicPr>
          <p:cNvPr id="485" name="Google Shape;485;p84"/>
          <p:cNvPicPr preferRelativeResize="0"/>
          <p:nvPr/>
        </p:nvPicPr>
        <p:blipFill>
          <a:blip r:embed="rId4">
            <a:alphaModFix/>
          </a:blip>
          <a:stretch>
            <a:fillRect/>
          </a:stretch>
        </p:blipFill>
        <p:spPr>
          <a:xfrm>
            <a:off x="4814700" y="846300"/>
            <a:ext cx="4206241" cy="420624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85"/>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Reconstructed crystal shape (36 projections)</a:t>
            </a:r>
            <a:endParaRPr>
              <a:solidFill>
                <a:schemeClr val="dk2"/>
              </a:solidFill>
            </a:endParaRPr>
          </a:p>
        </p:txBody>
      </p:sp>
      <p:pic>
        <p:nvPicPr>
          <p:cNvPr id="491" name="Google Shape;491;p85"/>
          <p:cNvPicPr preferRelativeResize="0"/>
          <p:nvPr/>
        </p:nvPicPr>
        <p:blipFill>
          <a:blip r:embed="rId3">
            <a:alphaModFix/>
          </a:blip>
          <a:stretch>
            <a:fillRect/>
          </a:stretch>
        </p:blipFill>
        <p:spPr>
          <a:xfrm>
            <a:off x="2088187" y="894150"/>
            <a:ext cx="4985924" cy="37394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5" name="Shape 495"/>
        <p:cNvGrpSpPr/>
        <p:nvPr/>
      </p:nvGrpSpPr>
      <p:grpSpPr>
        <a:xfrm>
          <a:off x="0" y="0"/>
          <a:ext cx="0" cy="0"/>
          <a:chOff x="0" y="0"/>
          <a:chExt cx="0" cy="0"/>
        </a:xfrm>
      </p:grpSpPr>
      <p:sp>
        <p:nvSpPr>
          <p:cNvPr id="496" name="Google Shape;496;p86"/>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Reconstructed crystal shape (4 projections)</a:t>
            </a:r>
            <a:endParaRPr>
              <a:solidFill>
                <a:schemeClr val="dk2"/>
              </a:solidFill>
            </a:endParaRPr>
          </a:p>
        </p:txBody>
      </p:sp>
      <p:pic>
        <p:nvPicPr>
          <p:cNvPr id="497" name="Google Shape;497;p86"/>
          <p:cNvPicPr preferRelativeResize="0"/>
          <p:nvPr/>
        </p:nvPicPr>
        <p:blipFill>
          <a:blip r:embed="rId3">
            <a:alphaModFix/>
          </a:blip>
          <a:stretch>
            <a:fillRect/>
          </a:stretch>
        </p:blipFill>
        <p:spPr>
          <a:xfrm>
            <a:off x="301752" y="886968"/>
            <a:ext cx="4205102" cy="4205102"/>
          </a:xfrm>
          <a:prstGeom prst="rect">
            <a:avLst/>
          </a:prstGeom>
          <a:noFill/>
          <a:ln>
            <a:noFill/>
          </a:ln>
        </p:spPr>
      </p:pic>
      <p:pic>
        <p:nvPicPr>
          <p:cNvPr id="498" name="Google Shape;498;p86"/>
          <p:cNvPicPr preferRelativeResize="0"/>
          <p:nvPr/>
        </p:nvPicPr>
        <p:blipFill>
          <a:blip r:embed="rId4">
            <a:alphaModFix/>
          </a:blip>
          <a:stretch>
            <a:fillRect/>
          </a:stretch>
        </p:blipFill>
        <p:spPr>
          <a:xfrm>
            <a:off x="4818888" y="886968"/>
            <a:ext cx="4201015" cy="42051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87"/>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Reconstructing crystal shape (4 projections) </a:t>
            </a:r>
            <a:endParaRPr>
              <a:solidFill>
                <a:schemeClr val="dk2"/>
              </a:solidFill>
            </a:endParaRPr>
          </a:p>
        </p:txBody>
      </p:sp>
      <p:pic>
        <p:nvPicPr>
          <p:cNvPr id="504" name="Google Shape;504;p87"/>
          <p:cNvPicPr preferRelativeResize="0"/>
          <p:nvPr/>
        </p:nvPicPr>
        <p:blipFill>
          <a:blip r:embed="rId3">
            <a:alphaModFix/>
          </a:blip>
          <a:stretch>
            <a:fillRect/>
          </a:stretch>
        </p:blipFill>
        <p:spPr>
          <a:xfrm>
            <a:off x="1914400" y="847125"/>
            <a:ext cx="5333501" cy="4000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8"/>
          <p:cNvSpPr txBox="1"/>
          <p:nvPr>
            <p:ph idx="1" type="body"/>
          </p:nvPr>
        </p:nvSpPr>
        <p:spPr>
          <a:xfrm>
            <a:off x="720000" y="7086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chemeClr val="lt2"/>
                </a:solidFill>
              </a:rPr>
              <a:t>Merging optical and X-ray information</a:t>
            </a:r>
            <a:endParaRPr>
              <a:solidFill>
                <a:schemeClr val="lt2"/>
              </a:solidFill>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solidFill>
                <a:schemeClr val="accent4"/>
              </a:solidFill>
            </a:endParaRPr>
          </a:p>
          <a:p>
            <a:pPr indent="0" lvl="0" marL="0" rtl="0" algn="l">
              <a:spcBef>
                <a:spcPts val="480"/>
              </a:spcBef>
              <a:spcAft>
                <a:spcPts val="0"/>
              </a:spcAft>
              <a:buNone/>
            </a:pPr>
            <a:r>
              <a:rPr lang="en">
                <a:solidFill>
                  <a:schemeClr val="accent6"/>
                </a:solidFill>
              </a:rPr>
              <a:t>Combining optical and diffraction contrast tomography then expressing the coordinates of objects in the sample’s intrinsic frame of reference</a:t>
            </a:r>
            <a:endParaRPr>
              <a:solidFill>
                <a:schemeClr val="accent6"/>
              </a:solidFill>
            </a:endParaRPr>
          </a:p>
        </p:txBody>
      </p:sp>
      <p:sp>
        <p:nvSpPr>
          <p:cNvPr id="510" name="Google Shape;510;p88"/>
          <p:cNvSpPr txBox="1"/>
          <p:nvPr>
            <p:ph type="title"/>
          </p:nvPr>
        </p:nvSpPr>
        <p:spPr>
          <a:xfrm>
            <a:off x="419700"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rgbClr val="EFE125"/>
                </a:solidFill>
              </a:rPr>
              <a:t>Solution</a:t>
            </a:r>
            <a:endParaRPr>
              <a:solidFill>
                <a:srgbClr val="EFE125"/>
              </a:solidFill>
            </a:endParaRPr>
          </a:p>
        </p:txBody>
      </p:sp>
      <p:pic>
        <p:nvPicPr>
          <p:cNvPr id="511" name="Google Shape;511;p88"/>
          <p:cNvPicPr preferRelativeResize="0"/>
          <p:nvPr/>
        </p:nvPicPr>
        <p:blipFill>
          <a:blip r:embed="rId3">
            <a:alphaModFix/>
          </a:blip>
          <a:stretch>
            <a:fillRect/>
          </a:stretch>
        </p:blipFill>
        <p:spPr>
          <a:xfrm>
            <a:off x="366675" y="1406000"/>
            <a:ext cx="2743199" cy="2121946"/>
          </a:xfrm>
          <a:prstGeom prst="rect">
            <a:avLst/>
          </a:prstGeom>
          <a:noFill/>
          <a:ln>
            <a:noFill/>
          </a:ln>
        </p:spPr>
      </p:pic>
      <p:pic>
        <p:nvPicPr>
          <p:cNvPr id="512" name="Google Shape;512;p88"/>
          <p:cNvPicPr preferRelativeResize="0"/>
          <p:nvPr/>
        </p:nvPicPr>
        <p:blipFill>
          <a:blip r:embed="rId4">
            <a:alphaModFix/>
          </a:blip>
          <a:stretch>
            <a:fillRect/>
          </a:stretch>
        </p:blipFill>
        <p:spPr>
          <a:xfrm>
            <a:off x="3157888" y="1406000"/>
            <a:ext cx="2743199" cy="2121946"/>
          </a:xfrm>
          <a:prstGeom prst="rect">
            <a:avLst/>
          </a:prstGeom>
          <a:noFill/>
          <a:ln>
            <a:noFill/>
          </a:ln>
        </p:spPr>
      </p:pic>
      <p:pic>
        <p:nvPicPr>
          <p:cNvPr id="513" name="Google Shape;513;p88"/>
          <p:cNvPicPr preferRelativeResize="0"/>
          <p:nvPr/>
        </p:nvPicPr>
        <p:blipFill>
          <a:blip r:embed="rId5">
            <a:alphaModFix/>
          </a:blip>
          <a:stretch>
            <a:fillRect/>
          </a:stretch>
        </p:blipFill>
        <p:spPr>
          <a:xfrm>
            <a:off x="5949100" y="1406000"/>
            <a:ext cx="2743199" cy="212194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9"/>
          <p:cNvSpPr txBox="1"/>
          <p:nvPr>
            <p:ph idx="1" type="body"/>
          </p:nvPr>
        </p:nvSpPr>
        <p:spPr>
          <a:xfrm>
            <a:off x="720000" y="7086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chemeClr val="lt2"/>
                </a:solidFill>
              </a:rPr>
              <a:t>Merging optical and X-ray information</a:t>
            </a:r>
            <a:endParaRPr>
              <a:solidFill>
                <a:schemeClr val="lt2"/>
              </a:solidFill>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rPr lang="en">
                <a:solidFill>
                  <a:schemeClr val="accent6"/>
                </a:solidFill>
              </a:rPr>
              <a:t>Combining optical and diffraction contrast tomography then expressing the coordinates of objects in the sample’s intrinsic frame of reference</a:t>
            </a:r>
            <a:endParaRPr>
              <a:solidFill>
                <a:schemeClr val="accent6"/>
              </a:solidFill>
            </a:endParaRPr>
          </a:p>
        </p:txBody>
      </p:sp>
      <p:sp>
        <p:nvSpPr>
          <p:cNvPr id="519" name="Google Shape;519;p89"/>
          <p:cNvSpPr txBox="1"/>
          <p:nvPr>
            <p:ph type="title"/>
          </p:nvPr>
        </p:nvSpPr>
        <p:spPr>
          <a:xfrm>
            <a:off x="419700"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Perfect realignment !</a:t>
            </a:r>
            <a:endParaRPr/>
          </a:p>
        </p:txBody>
      </p:sp>
      <p:pic>
        <p:nvPicPr>
          <p:cNvPr id="520" name="Google Shape;520;p89"/>
          <p:cNvPicPr preferRelativeResize="0"/>
          <p:nvPr/>
        </p:nvPicPr>
        <p:blipFill rotWithShape="1">
          <a:blip r:embed="rId3">
            <a:alphaModFix/>
          </a:blip>
          <a:srcRect b="3906" l="41890" r="27968" t="13161"/>
          <a:stretch/>
        </p:blipFill>
        <p:spPr>
          <a:xfrm>
            <a:off x="21500" y="1479125"/>
            <a:ext cx="1324574" cy="2050126"/>
          </a:xfrm>
          <a:prstGeom prst="rect">
            <a:avLst/>
          </a:prstGeom>
          <a:noFill/>
          <a:ln>
            <a:noFill/>
          </a:ln>
        </p:spPr>
      </p:pic>
      <p:pic>
        <p:nvPicPr>
          <p:cNvPr id="521" name="Google Shape;521;p89"/>
          <p:cNvPicPr preferRelativeResize="0"/>
          <p:nvPr/>
        </p:nvPicPr>
        <p:blipFill rotWithShape="1">
          <a:blip r:embed="rId4">
            <a:alphaModFix/>
          </a:blip>
          <a:srcRect b="3380" l="28377" r="31787" t="15358"/>
          <a:stretch/>
        </p:blipFill>
        <p:spPr>
          <a:xfrm>
            <a:off x="3467475" y="1480063"/>
            <a:ext cx="1778261" cy="2048255"/>
          </a:xfrm>
          <a:prstGeom prst="rect">
            <a:avLst/>
          </a:prstGeom>
          <a:noFill/>
          <a:ln>
            <a:noFill/>
          </a:ln>
        </p:spPr>
      </p:pic>
      <p:pic>
        <p:nvPicPr>
          <p:cNvPr id="522" name="Google Shape;522;p89"/>
          <p:cNvPicPr preferRelativeResize="0"/>
          <p:nvPr/>
        </p:nvPicPr>
        <p:blipFill rotWithShape="1">
          <a:blip r:embed="rId5">
            <a:alphaModFix/>
          </a:blip>
          <a:srcRect b="12569" l="31373" r="28086" t="14940"/>
          <a:stretch/>
        </p:blipFill>
        <p:spPr>
          <a:xfrm>
            <a:off x="1387300" y="1480063"/>
            <a:ext cx="2038944" cy="2048255"/>
          </a:xfrm>
          <a:prstGeom prst="rect">
            <a:avLst/>
          </a:prstGeom>
          <a:noFill/>
          <a:ln>
            <a:noFill/>
          </a:ln>
        </p:spPr>
      </p:pic>
      <p:pic>
        <p:nvPicPr>
          <p:cNvPr id="523" name="Google Shape;523;p89"/>
          <p:cNvPicPr preferRelativeResize="0"/>
          <p:nvPr/>
        </p:nvPicPr>
        <p:blipFill rotWithShape="1">
          <a:blip r:embed="rId6">
            <a:alphaModFix/>
          </a:blip>
          <a:srcRect b="19064" l="24656" r="18741" t="27036"/>
          <a:stretch/>
        </p:blipFill>
        <p:spPr>
          <a:xfrm>
            <a:off x="5291950" y="1480075"/>
            <a:ext cx="3807893" cy="2048255"/>
          </a:xfrm>
          <a:prstGeom prst="rect">
            <a:avLst/>
          </a:prstGeom>
          <a:noFill/>
          <a:ln>
            <a:noFill/>
          </a:ln>
        </p:spPr>
      </p:pic>
      <p:sp>
        <p:nvSpPr>
          <p:cNvPr id="524" name="Google Shape;524;p89"/>
          <p:cNvSpPr txBox="1"/>
          <p:nvPr/>
        </p:nvSpPr>
        <p:spPr>
          <a:xfrm>
            <a:off x="753200" y="1479125"/>
            <a:ext cx="9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κ=0</a:t>
            </a:r>
            <a:r>
              <a:rPr lang="en" sz="900">
                <a:solidFill>
                  <a:schemeClr val="dk1"/>
                </a:solidFill>
                <a:latin typeface="Calibri"/>
                <a:ea typeface="Calibri"/>
                <a:cs typeface="Calibri"/>
                <a:sym typeface="Calibri"/>
              </a:rPr>
              <a:t>°</a:t>
            </a:r>
            <a:r>
              <a:rPr lang="en" sz="900">
                <a:latin typeface="Calibri"/>
                <a:ea typeface="Calibri"/>
                <a:cs typeface="Calibri"/>
                <a:sym typeface="Calibri"/>
              </a:rPr>
              <a:t>; 𝜑=0</a:t>
            </a:r>
            <a:r>
              <a:rPr lang="en" sz="900">
                <a:solidFill>
                  <a:schemeClr val="dk1"/>
                </a:solidFill>
                <a:latin typeface="Calibri"/>
                <a:ea typeface="Calibri"/>
                <a:cs typeface="Calibri"/>
                <a:sym typeface="Calibri"/>
              </a:rPr>
              <a:t>°</a:t>
            </a:r>
            <a:endParaRPr sz="900">
              <a:latin typeface="Calibri"/>
              <a:ea typeface="Calibri"/>
              <a:cs typeface="Calibri"/>
              <a:sym typeface="Calibri"/>
            </a:endParaRPr>
          </a:p>
        </p:txBody>
      </p:sp>
      <p:sp>
        <p:nvSpPr>
          <p:cNvPr id="525" name="Google Shape;525;p89"/>
          <p:cNvSpPr txBox="1"/>
          <p:nvPr/>
        </p:nvSpPr>
        <p:spPr>
          <a:xfrm>
            <a:off x="616025" y="3281400"/>
            <a:ext cx="9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κ=95</a:t>
            </a:r>
            <a:r>
              <a:rPr lang="en" sz="900">
                <a:solidFill>
                  <a:schemeClr val="dk1"/>
                </a:solidFill>
                <a:latin typeface="Calibri"/>
                <a:ea typeface="Calibri"/>
                <a:cs typeface="Calibri"/>
                <a:sym typeface="Calibri"/>
              </a:rPr>
              <a:t>°</a:t>
            </a:r>
            <a:r>
              <a:rPr lang="en" sz="900">
                <a:latin typeface="Calibri"/>
                <a:ea typeface="Calibri"/>
                <a:cs typeface="Calibri"/>
                <a:sym typeface="Calibri"/>
              </a:rPr>
              <a:t>; 𝜑=50°</a:t>
            </a:r>
            <a:endParaRPr sz="900">
              <a:latin typeface="Calibri"/>
              <a:ea typeface="Calibri"/>
              <a:cs typeface="Calibri"/>
              <a:sym typeface="Calibri"/>
            </a:endParaRPr>
          </a:p>
        </p:txBody>
      </p:sp>
      <p:sp>
        <p:nvSpPr>
          <p:cNvPr id="526" name="Google Shape;526;p89"/>
          <p:cNvSpPr txBox="1"/>
          <p:nvPr/>
        </p:nvSpPr>
        <p:spPr>
          <a:xfrm>
            <a:off x="3529900" y="1479125"/>
            <a:ext cx="107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using calibration</a:t>
            </a:r>
            <a:endParaRPr sz="900">
              <a:latin typeface="Calibri"/>
              <a:ea typeface="Calibri"/>
              <a:cs typeface="Calibri"/>
              <a:sym typeface="Calibri"/>
            </a:endParaRPr>
          </a:p>
        </p:txBody>
      </p:sp>
      <p:sp>
        <p:nvSpPr>
          <p:cNvPr id="527" name="Google Shape;527;p89"/>
          <p:cNvSpPr txBox="1"/>
          <p:nvPr/>
        </p:nvSpPr>
        <p:spPr>
          <a:xfrm>
            <a:off x="5286950" y="1479125"/>
            <a:ext cx="327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transforming to eigen basis</a:t>
            </a:r>
            <a:endParaRPr sz="900">
              <a:latin typeface="Calibri"/>
              <a:ea typeface="Calibri"/>
              <a:cs typeface="Calibri"/>
              <a:sym typeface="Calibri"/>
            </a:endParaRPr>
          </a:p>
        </p:txBody>
      </p:sp>
      <p:sp>
        <p:nvSpPr>
          <p:cNvPr id="528" name="Google Shape;528;p89"/>
          <p:cNvSpPr txBox="1"/>
          <p:nvPr/>
        </p:nvSpPr>
        <p:spPr>
          <a:xfrm>
            <a:off x="1387300" y="1479125"/>
            <a:ext cx="107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Calibri"/>
                <a:ea typeface="Calibri"/>
                <a:cs typeface="Calibri"/>
                <a:sym typeface="Calibri"/>
              </a:rPr>
              <a:t>measured 0;0 (yellow)</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calibration (magenta)</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measured 95; 50 (blue)</a:t>
            </a:r>
            <a:endParaRPr sz="700">
              <a:latin typeface="Calibri"/>
              <a:ea typeface="Calibri"/>
              <a:cs typeface="Calibri"/>
              <a:sym typeface="Calibri"/>
            </a:endParaRPr>
          </a:p>
        </p:txBody>
      </p:sp>
      <p:sp>
        <p:nvSpPr>
          <p:cNvPr id="529" name="Google Shape;529;p89"/>
          <p:cNvSpPr txBox="1"/>
          <p:nvPr/>
        </p:nvSpPr>
        <p:spPr>
          <a:xfrm>
            <a:off x="-21500" y="2439363"/>
            <a:ext cx="107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no calibration</a:t>
            </a:r>
            <a:endParaRPr sz="900">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9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
        <p:nvSpPr>
          <p:cNvPr id="535" name="Google Shape;535;p90"/>
          <p:cNvSpPr txBox="1"/>
          <p:nvPr>
            <p:ph idx="1" type="body"/>
          </p:nvPr>
        </p:nvSpPr>
        <p:spPr>
          <a:xfrm>
            <a:off x="720000" y="9450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Diffraction evaluation from oscillation</a:t>
            </a:r>
            <a:endParaRPr/>
          </a:p>
          <a:p>
            <a:pPr indent="0" lvl="0" marL="457200" rtl="0" algn="l">
              <a:spcBef>
                <a:spcPts val="48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t/>
            </a:r>
            <a:endParaRPr/>
          </a:p>
        </p:txBody>
      </p:sp>
      <p:sp>
        <p:nvSpPr>
          <p:cNvPr id="541" name="Google Shape;541;p91"/>
          <p:cNvSpPr txBox="1"/>
          <p:nvPr>
            <p:ph idx="1" type="body"/>
          </p:nvPr>
        </p:nvSpPr>
        <p:spPr>
          <a:xfrm>
            <a:off x="720000" y="9450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t>Full reciprocal space mapping</a:t>
            </a:r>
            <a:endParaRPr/>
          </a:p>
          <a:p>
            <a:pPr indent="0" lvl="0" marL="457200" rtl="0" algn="l">
              <a:spcBef>
                <a:spcPts val="48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254325"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Acknowledgements</a:t>
            </a:r>
            <a:endParaRPr/>
          </a:p>
        </p:txBody>
      </p:sp>
      <p:sp>
        <p:nvSpPr>
          <p:cNvPr id="547" name="Google Shape;547;p92"/>
          <p:cNvSpPr txBox="1"/>
          <p:nvPr>
            <p:ph idx="1" type="body"/>
          </p:nvPr>
        </p:nvSpPr>
        <p:spPr>
          <a:xfrm>
            <a:off x="254325" y="605350"/>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solidFill>
                  <a:srgbClr val="1155CC"/>
                </a:solidFill>
              </a:rPr>
              <a:t>GPhL team</a:t>
            </a:r>
            <a:r>
              <a:rPr lang="en">
                <a:solidFill>
                  <a:schemeClr val="lt2"/>
                </a:solidFill>
              </a:rPr>
              <a:t>: Rasmus Fogh, Peter Keller, Clemens Vonrhein, Claus Flensburg and Gérard Bricogne</a:t>
            </a:r>
            <a:endParaRPr>
              <a:solidFill>
                <a:schemeClr val="lt2"/>
              </a:solidFill>
            </a:endParaRPr>
          </a:p>
          <a:p>
            <a:pPr indent="-381000" lvl="0" marL="457200" rtl="0" algn="l">
              <a:spcBef>
                <a:spcPts val="0"/>
              </a:spcBef>
              <a:spcAft>
                <a:spcPts val="0"/>
              </a:spcAft>
              <a:buSzPts val="2400"/>
              <a:buChar char="●"/>
            </a:pPr>
            <a:r>
              <a:rPr lang="en">
                <a:solidFill>
                  <a:srgbClr val="351C75"/>
                </a:solidFill>
              </a:rPr>
              <a:t>EMBL HH team</a:t>
            </a:r>
            <a:r>
              <a:rPr lang="en">
                <a:solidFill>
                  <a:schemeClr val="lt2"/>
                </a:solidFill>
              </a:rPr>
              <a:t>: Marina Novikova and Gleb Bourenkov</a:t>
            </a:r>
            <a:endParaRPr>
              <a:solidFill>
                <a:schemeClr val="lt2"/>
              </a:solidFill>
            </a:endParaRPr>
          </a:p>
          <a:p>
            <a:pPr indent="-381000" lvl="0" marL="457200" rtl="0" algn="l">
              <a:spcBef>
                <a:spcPts val="0"/>
              </a:spcBef>
              <a:spcAft>
                <a:spcPts val="0"/>
              </a:spcAft>
              <a:buSzPts val="2400"/>
              <a:buChar char="●"/>
            </a:pPr>
            <a:r>
              <a:rPr lang="en">
                <a:solidFill>
                  <a:srgbClr val="741B47"/>
                </a:solidFill>
              </a:rPr>
              <a:t>Murko collaboration</a:t>
            </a:r>
            <a:r>
              <a:rPr lang="en">
                <a:solidFill>
                  <a:schemeClr val="lt2"/>
                </a:solidFill>
              </a:rPr>
              <a:t>: Kate Smith and Ezequiel Panepucci (SLS), David Aragao and Ralf Fleig (DLS), Annie Heroux (Elettra), Jie Nan and Isak Lindé (Max IV), Andrey Gruzinov and Thomas White (Desy), Roeland Boer (Alba), Tom Crosskey (Bessy)</a:t>
            </a:r>
            <a:endParaRPr>
              <a:solidFill>
                <a:schemeClr val="lt2"/>
              </a:solidFill>
            </a:endParaRPr>
          </a:p>
          <a:p>
            <a:pPr indent="-342900" lvl="0" marL="342900" rtl="0" algn="l">
              <a:spcBef>
                <a:spcPts val="0"/>
              </a:spcBef>
              <a:spcAft>
                <a:spcPts val="0"/>
              </a:spcAft>
              <a:buSzPts val="2400"/>
              <a:buChar char="●"/>
            </a:pPr>
            <a:r>
              <a:rPr lang="en">
                <a:solidFill>
                  <a:schemeClr val="accent5"/>
                </a:solidFill>
              </a:rPr>
              <a:t>SOLEIL team</a:t>
            </a:r>
            <a:r>
              <a:rPr lang="en">
                <a:solidFill>
                  <a:schemeClr val="lt2"/>
                </a:solidFill>
              </a:rPr>
              <a:t>: Bill Shepard, Serena Sirigu, Damien Jeangerard, Eric Larquet, Pierre Legrand, Tatiana Isabet, Robin Lener, Andrew Thompson, Dan Costin</a:t>
            </a:r>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48"/>
          <p:cNvPicPr preferRelativeResize="0"/>
          <p:nvPr/>
        </p:nvPicPr>
        <p:blipFill>
          <a:blip r:embed="rId3">
            <a:alphaModFix/>
          </a:blip>
          <a:stretch>
            <a:fillRect/>
          </a:stretch>
        </p:blipFill>
        <p:spPr>
          <a:xfrm>
            <a:off x="0" y="145107"/>
            <a:ext cx="9144003" cy="48532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CryoEM@Paris Saclay - POLARIS</a:t>
            </a:r>
            <a:endParaRPr/>
          </a:p>
        </p:txBody>
      </p:sp>
      <p:sp>
        <p:nvSpPr>
          <p:cNvPr id="553" name="Google Shape;553;p93"/>
          <p:cNvSpPr txBox="1"/>
          <p:nvPr>
            <p:ph idx="1" type="body"/>
          </p:nvPr>
        </p:nvSpPr>
        <p:spPr>
          <a:xfrm>
            <a:off x="348950" y="718575"/>
            <a:ext cx="5514600" cy="3515100"/>
          </a:xfrm>
          <a:prstGeom prst="rect">
            <a:avLst/>
          </a:prstGeom>
        </p:spPr>
        <p:txBody>
          <a:bodyPr anchorCtr="0" anchor="t" bIns="45700" lIns="91425" spcFirstLastPara="1" rIns="91425" wrap="square" tIns="45700">
            <a:noAutofit/>
          </a:bodyPr>
          <a:lstStyle/>
          <a:p>
            <a:pPr indent="-342900" lvl="0" marL="342900" rtl="0" algn="l">
              <a:spcBef>
                <a:spcPts val="0"/>
              </a:spcBef>
              <a:spcAft>
                <a:spcPts val="0"/>
              </a:spcAft>
              <a:buClr>
                <a:schemeClr val="lt2"/>
              </a:buClr>
              <a:buSzPts val="2400"/>
              <a:buChar char="●"/>
            </a:pPr>
            <a:r>
              <a:rPr lang="en">
                <a:solidFill>
                  <a:schemeClr val="lt2"/>
                </a:solidFill>
              </a:rPr>
              <a:t>ThermoFisher Scientific Titan KRIOS G4</a:t>
            </a:r>
            <a:endParaRPr>
              <a:solidFill>
                <a:schemeClr val="lt2"/>
              </a:solidFill>
            </a:endParaRPr>
          </a:p>
          <a:p>
            <a:pPr indent="-285750" lvl="1" marL="742950" rtl="0" algn="l">
              <a:spcBef>
                <a:spcPts val="0"/>
              </a:spcBef>
              <a:spcAft>
                <a:spcPts val="0"/>
              </a:spcAft>
              <a:buClr>
                <a:schemeClr val="lt2"/>
              </a:buClr>
              <a:buSzPts val="2000"/>
              <a:buChar char="○"/>
            </a:pPr>
            <a:r>
              <a:rPr lang="en">
                <a:solidFill>
                  <a:schemeClr val="lt2"/>
                </a:solidFill>
              </a:rPr>
              <a:t>Eric Larquet, Pierre Legrand, Andy Thompson</a:t>
            </a:r>
            <a:endParaRPr>
              <a:solidFill>
                <a:schemeClr val="lt2"/>
              </a:solidFill>
            </a:endParaRPr>
          </a:p>
          <a:p>
            <a:pPr indent="-342900" lvl="0" marL="342900" rtl="0" algn="l">
              <a:spcBef>
                <a:spcPts val="0"/>
              </a:spcBef>
              <a:spcAft>
                <a:spcPts val="0"/>
              </a:spcAft>
              <a:buClr>
                <a:schemeClr val="lt2"/>
              </a:buClr>
              <a:buSzPts val="2400"/>
              <a:buChar char="●"/>
            </a:pPr>
            <a:r>
              <a:rPr lang="en">
                <a:solidFill>
                  <a:schemeClr val="lt2"/>
                </a:solidFill>
              </a:rPr>
              <a:t>Polaris beamline</a:t>
            </a:r>
            <a:endParaRPr>
              <a:solidFill>
                <a:schemeClr val="lt2"/>
              </a:solidFill>
            </a:endParaRPr>
          </a:p>
          <a:p>
            <a:pPr indent="-285750" lvl="1" marL="742950" rtl="0" algn="l">
              <a:spcBef>
                <a:spcPts val="0"/>
              </a:spcBef>
              <a:spcAft>
                <a:spcPts val="0"/>
              </a:spcAft>
              <a:buClr>
                <a:schemeClr val="lt2"/>
              </a:buClr>
              <a:buSzPts val="2000"/>
              <a:buChar char="○"/>
            </a:pPr>
            <a:r>
              <a:rPr lang="en">
                <a:solidFill>
                  <a:schemeClr val="lt2"/>
                </a:solidFill>
              </a:rPr>
              <a:t>open to users !</a:t>
            </a:r>
            <a:endParaRPr>
              <a:solidFill>
                <a:schemeClr val="lt2"/>
              </a:solidFill>
            </a:endParaRPr>
          </a:p>
        </p:txBody>
      </p:sp>
      <p:pic>
        <p:nvPicPr>
          <p:cNvPr id="554" name="Google Shape;554;p93"/>
          <p:cNvPicPr preferRelativeResize="0"/>
          <p:nvPr/>
        </p:nvPicPr>
        <p:blipFill>
          <a:blip r:embed="rId3">
            <a:alphaModFix/>
          </a:blip>
          <a:stretch>
            <a:fillRect/>
          </a:stretch>
        </p:blipFill>
        <p:spPr>
          <a:xfrm>
            <a:off x="147863" y="2915899"/>
            <a:ext cx="1049617" cy="1772909"/>
          </a:xfrm>
          <a:prstGeom prst="rect">
            <a:avLst/>
          </a:prstGeom>
          <a:noFill/>
          <a:ln>
            <a:noFill/>
          </a:ln>
        </p:spPr>
      </p:pic>
      <p:pic>
        <p:nvPicPr>
          <p:cNvPr id="555" name="Google Shape;555;p93"/>
          <p:cNvPicPr preferRelativeResize="0"/>
          <p:nvPr/>
        </p:nvPicPr>
        <p:blipFill>
          <a:blip r:embed="rId4">
            <a:alphaModFix/>
          </a:blip>
          <a:stretch>
            <a:fillRect/>
          </a:stretch>
        </p:blipFill>
        <p:spPr>
          <a:xfrm>
            <a:off x="0" y="4302966"/>
            <a:ext cx="1726348" cy="808798"/>
          </a:xfrm>
          <a:prstGeom prst="rect">
            <a:avLst/>
          </a:prstGeom>
          <a:noFill/>
          <a:ln>
            <a:noFill/>
          </a:ln>
        </p:spPr>
      </p:pic>
      <p:pic>
        <p:nvPicPr>
          <p:cNvPr id="556" name="Google Shape;556;p93"/>
          <p:cNvPicPr preferRelativeResize="0"/>
          <p:nvPr/>
        </p:nvPicPr>
        <p:blipFill>
          <a:blip r:embed="rId5">
            <a:alphaModFix/>
          </a:blip>
          <a:stretch>
            <a:fillRect/>
          </a:stretch>
        </p:blipFill>
        <p:spPr>
          <a:xfrm>
            <a:off x="1174948" y="2875225"/>
            <a:ext cx="4088714" cy="2236539"/>
          </a:xfrm>
          <a:prstGeom prst="rect">
            <a:avLst/>
          </a:prstGeom>
          <a:noFill/>
          <a:ln>
            <a:noFill/>
          </a:ln>
        </p:spPr>
      </p:pic>
      <p:pic>
        <p:nvPicPr>
          <p:cNvPr id="557" name="Google Shape;557;p93"/>
          <p:cNvPicPr preferRelativeResize="0"/>
          <p:nvPr/>
        </p:nvPicPr>
        <p:blipFill>
          <a:blip r:embed="rId6">
            <a:alphaModFix/>
          </a:blip>
          <a:stretch>
            <a:fillRect/>
          </a:stretch>
        </p:blipFill>
        <p:spPr>
          <a:xfrm>
            <a:off x="4794574" y="3434935"/>
            <a:ext cx="966146" cy="17085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9"/>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Plans for the past 6 months</a:t>
            </a:r>
            <a:endParaRPr/>
          </a:p>
        </p:txBody>
      </p:sp>
      <p:sp>
        <p:nvSpPr>
          <p:cNvPr id="259" name="Google Shape;259;p49"/>
          <p:cNvSpPr txBox="1"/>
          <p:nvPr>
            <p:ph idx="1" type="body"/>
          </p:nvPr>
        </p:nvSpPr>
        <p:spPr>
          <a:xfrm>
            <a:off x="311700" y="721625"/>
            <a:ext cx="8520600" cy="3416400"/>
          </a:xfrm>
          <a:prstGeom prst="rect">
            <a:avLst/>
          </a:prstGeom>
        </p:spPr>
        <p:txBody>
          <a:bodyPr anchorCtr="0" anchor="t" bIns="45700" lIns="91425" spcFirstLastPara="1" rIns="91425" wrap="square" tIns="45700">
            <a:noAutofit/>
          </a:bodyPr>
          <a:lstStyle/>
          <a:p>
            <a:pPr indent="-342900" lvl="0" marL="342900" rtl="0" algn="l">
              <a:spcBef>
                <a:spcPts val="480"/>
              </a:spcBef>
              <a:spcAft>
                <a:spcPts val="0"/>
              </a:spcAft>
              <a:buSzPts val="2400"/>
              <a:buChar char="●"/>
            </a:pPr>
            <a:r>
              <a:rPr lang="en"/>
              <a:t>Finalizing mxcubeweb adaptation</a:t>
            </a:r>
            <a:endParaRPr/>
          </a:p>
          <a:p>
            <a:pPr indent="-342900" lvl="0" marL="342900" rtl="0" algn="l">
              <a:spcBef>
                <a:spcPts val="480"/>
              </a:spcBef>
              <a:spcAft>
                <a:spcPts val="0"/>
              </a:spcAft>
              <a:buSzPts val="2400"/>
              <a:buChar char="●"/>
            </a:pPr>
            <a:r>
              <a:rPr lang="en"/>
              <a:t>Murko</a:t>
            </a:r>
            <a:endParaRPr/>
          </a:p>
          <a:p>
            <a:pPr indent="-285750" lvl="1" marL="742950" rtl="0" algn="l">
              <a:spcBef>
                <a:spcPts val="400"/>
              </a:spcBef>
              <a:spcAft>
                <a:spcPts val="0"/>
              </a:spcAft>
              <a:buSzPts val="2000"/>
              <a:buChar char="○"/>
            </a:pPr>
            <a:r>
              <a:rPr lang="en"/>
              <a:t>diffraction raster scans prediction head: learn crystals and ice!</a:t>
            </a:r>
            <a:endParaRPr/>
          </a:p>
          <a:p>
            <a:pPr indent="-285750" lvl="1" marL="742950" rtl="0" algn="l">
              <a:spcBef>
                <a:spcPts val="400"/>
              </a:spcBef>
              <a:spcAft>
                <a:spcPts val="0"/>
              </a:spcAft>
              <a:buSzPts val="2000"/>
              <a:buChar char="○"/>
            </a:pPr>
            <a:r>
              <a:rPr lang="en"/>
              <a:t>bounding box and key points in-network inference</a:t>
            </a:r>
            <a:endParaRPr/>
          </a:p>
          <a:p>
            <a:pPr indent="-342900" lvl="0" marL="342900" rtl="0" algn="l">
              <a:spcBef>
                <a:spcPts val="480"/>
              </a:spcBef>
              <a:spcAft>
                <a:spcPts val="0"/>
              </a:spcAft>
              <a:buSzPts val="2400"/>
              <a:buChar char="●"/>
            </a:pPr>
            <a:r>
              <a:rPr lang="en"/>
              <a:t>Volume aware experiments</a:t>
            </a:r>
            <a:endParaRPr/>
          </a:p>
          <a:p>
            <a:pPr indent="-285750" lvl="1" marL="742950" rtl="0" algn="l">
              <a:spcBef>
                <a:spcPts val="400"/>
              </a:spcBef>
              <a:spcAft>
                <a:spcPts val="0"/>
              </a:spcAft>
              <a:buSzPts val="2000"/>
              <a:buChar char="○"/>
            </a:pPr>
            <a:r>
              <a:rPr lang="en" sz="1800"/>
              <a:t>sample shape reconstruction + 3d sample shape registration</a:t>
            </a:r>
            <a:endParaRPr sz="1800"/>
          </a:p>
          <a:p>
            <a:pPr indent="-228600" lvl="2" marL="1143000" rtl="0" algn="l">
              <a:spcBef>
                <a:spcPts val="360"/>
              </a:spcBef>
              <a:spcAft>
                <a:spcPts val="0"/>
              </a:spcAft>
              <a:buSzPts val="1800"/>
              <a:buChar char="■"/>
            </a:pPr>
            <a:r>
              <a:rPr lang="en"/>
              <a:t>expressing points, lines, planes and volumes in intrinsic coordinate system</a:t>
            </a:r>
            <a:endParaRPr/>
          </a:p>
          <a:p>
            <a:pPr indent="-228600" lvl="2" marL="1143000" rtl="0" algn="l">
              <a:spcBef>
                <a:spcPts val="360"/>
              </a:spcBef>
              <a:spcAft>
                <a:spcPts val="0"/>
              </a:spcAft>
              <a:buSzPts val="1800"/>
              <a:buChar char="■"/>
            </a:pPr>
            <a:r>
              <a:rPr lang="en"/>
              <a:t>fully automated sample realignment</a:t>
            </a:r>
            <a:endParaRPr/>
          </a:p>
          <a:p>
            <a:pPr indent="-342900" lvl="0" marL="342900" rtl="0" algn="l">
              <a:spcBef>
                <a:spcPts val="480"/>
              </a:spcBef>
              <a:spcAft>
                <a:spcPts val="0"/>
              </a:spcAft>
              <a:buSzPts val="2400"/>
              <a:buChar char="●"/>
            </a:pPr>
            <a:r>
              <a:rPr lang="en"/>
              <a:t>Concerted push for unattended data collection capability</a:t>
            </a:r>
            <a:endParaRPr/>
          </a:p>
          <a:p>
            <a:pPr indent="-285750" lvl="1" marL="742950" rtl="0" algn="l">
              <a:spcBef>
                <a:spcPts val="400"/>
              </a:spcBef>
              <a:spcAft>
                <a:spcPts val="0"/>
              </a:spcAft>
              <a:buSzPts val="2000"/>
              <a:buChar char="○"/>
            </a:pPr>
            <a:r>
              <a:rPr lang="en"/>
              <a:t>first simple experimental protocol gradually employing more </a:t>
            </a:r>
            <a:r>
              <a:rPr lang="en">
                <a:solidFill>
                  <a:schemeClr val="dk1"/>
                </a:solidFill>
              </a:rPr>
              <a:t>thorough</a:t>
            </a:r>
            <a:r>
              <a:rPr lang="en"/>
              <a:t> e.g. using GPhL workflows</a:t>
            </a:r>
            <a:endParaRPr/>
          </a:p>
          <a:p>
            <a:pPr indent="0" lvl="0" marL="0" rtl="0" algn="l">
              <a:spcBef>
                <a:spcPts val="48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Plans for the next 6 months</a:t>
            </a:r>
            <a:endParaRPr/>
          </a:p>
        </p:txBody>
      </p:sp>
      <p:sp>
        <p:nvSpPr>
          <p:cNvPr id="265" name="Google Shape;265;p50"/>
          <p:cNvSpPr txBox="1"/>
          <p:nvPr>
            <p:ph idx="1" type="body"/>
          </p:nvPr>
        </p:nvSpPr>
        <p:spPr>
          <a:xfrm>
            <a:off x="311700" y="721625"/>
            <a:ext cx="8520600" cy="3416400"/>
          </a:xfrm>
          <a:prstGeom prst="rect">
            <a:avLst/>
          </a:prstGeom>
        </p:spPr>
        <p:txBody>
          <a:bodyPr anchorCtr="0" anchor="t" bIns="45700" lIns="91425" spcFirstLastPara="1" rIns="91425" wrap="square" tIns="45700">
            <a:noAutofit/>
          </a:bodyPr>
          <a:lstStyle/>
          <a:p>
            <a:pPr indent="-342900" lvl="0" marL="342900" rtl="0" algn="l">
              <a:spcBef>
                <a:spcPts val="480"/>
              </a:spcBef>
              <a:spcAft>
                <a:spcPts val="0"/>
              </a:spcAft>
              <a:buSzPts val="2400"/>
              <a:buChar char="●"/>
            </a:pPr>
            <a:r>
              <a:rPr lang="en"/>
              <a:t>Finalizing mxcubeweb adaptation</a:t>
            </a:r>
            <a:endParaRPr/>
          </a:p>
          <a:p>
            <a:pPr indent="-342900" lvl="0" marL="342900" rtl="0" algn="l">
              <a:spcBef>
                <a:spcPts val="480"/>
              </a:spcBef>
              <a:spcAft>
                <a:spcPts val="0"/>
              </a:spcAft>
              <a:buSzPts val="2400"/>
              <a:buChar char="●"/>
            </a:pPr>
            <a:r>
              <a:rPr lang="en"/>
              <a:t>Murko</a:t>
            </a:r>
            <a:endParaRPr/>
          </a:p>
          <a:p>
            <a:pPr indent="-285750" lvl="1" marL="742950" rtl="0" algn="l">
              <a:spcBef>
                <a:spcPts val="400"/>
              </a:spcBef>
              <a:spcAft>
                <a:spcPts val="0"/>
              </a:spcAft>
              <a:buSzPts val="2000"/>
              <a:buChar char="○"/>
            </a:pPr>
            <a:r>
              <a:rPr lang="en"/>
              <a:t>diffraction raster scans prediction head: learn crystals and ice!</a:t>
            </a:r>
            <a:endParaRPr/>
          </a:p>
          <a:p>
            <a:pPr indent="-285750" lvl="1" marL="742950" rtl="0" algn="l">
              <a:spcBef>
                <a:spcPts val="400"/>
              </a:spcBef>
              <a:spcAft>
                <a:spcPts val="0"/>
              </a:spcAft>
              <a:buSzPts val="2000"/>
              <a:buChar char="○"/>
            </a:pPr>
            <a:r>
              <a:rPr lang="en"/>
              <a:t>bounding box and key points in-network inference</a:t>
            </a:r>
            <a:endParaRPr/>
          </a:p>
          <a:p>
            <a:pPr indent="-342900" lvl="0" marL="342900" rtl="0" algn="l">
              <a:spcBef>
                <a:spcPts val="480"/>
              </a:spcBef>
              <a:spcAft>
                <a:spcPts val="0"/>
              </a:spcAft>
              <a:buSzPts val="2400"/>
              <a:buChar char="●"/>
            </a:pPr>
            <a:r>
              <a:rPr lang="en"/>
              <a:t>Volume aware experiments</a:t>
            </a:r>
            <a:endParaRPr/>
          </a:p>
          <a:p>
            <a:pPr indent="-285750" lvl="1" marL="742950" rtl="0" algn="l">
              <a:spcBef>
                <a:spcPts val="400"/>
              </a:spcBef>
              <a:spcAft>
                <a:spcPts val="0"/>
              </a:spcAft>
              <a:buSzPts val="2000"/>
              <a:buChar char="○"/>
            </a:pPr>
            <a:r>
              <a:rPr lang="en" sz="1800"/>
              <a:t>sample shape reconstruction + 3d sample shape registration</a:t>
            </a:r>
            <a:endParaRPr sz="1800"/>
          </a:p>
          <a:p>
            <a:pPr indent="-228600" lvl="2" marL="1143000" rtl="0" algn="l">
              <a:spcBef>
                <a:spcPts val="360"/>
              </a:spcBef>
              <a:spcAft>
                <a:spcPts val="0"/>
              </a:spcAft>
              <a:buSzPts val="1800"/>
              <a:buChar char="■"/>
            </a:pPr>
            <a:r>
              <a:rPr lang="en"/>
              <a:t>expressing points, lines, planes and volumes in intrinsic coordinate system</a:t>
            </a:r>
            <a:endParaRPr/>
          </a:p>
          <a:p>
            <a:pPr indent="-228600" lvl="2" marL="1143000" rtl="0" algn="l">
              <a:spcBef>
                <a:spcPts val="360"/>
              </a:spcBef>
              <a:spcAft>
                <a:spcPts val="0"/>
              </a:spcAft>
              <a:buSzPts val="1800"/>
              <a:buChar char="■"/>
            </a:pPr>
            <a:r>
              <a:rPr lang="en"/>
              <a:t>fully automated sample realignment</a:t>
            </a:r>
            <a:endParaRPr/>
          </a:p>
          <a:p>
            <a:pPr indent="-342900" lvl="0" marL="342900" rtl="0" algn="l">
              <a:spcBef>
                <a:spcPts val="480"/>
              </a:spcBef>
              <a:spcAft>
                <a:spcPts val="0"/>
              </a:spcAft>
              <a:buSzPts val="2400"/>
              <a:buChar char="●"/>
            </a:pPr>
            <a:r>
              <a:rPr lang="en"/>
              <a:t>Concerted push for unattended data collection capability</a:t>
            </a:r>
            <a:endParaRPr/>
          </a:p>
          <a:p>
            <a:pPr indent="-285750" lvl="1" marL="742950" rtl="0" algn="l">
              <a:spcBef>
                <a:spcPts val="400"/>
              </a:spcBef>
              <a:spcAft>
                <a:spcPts val="0"/>
              </a:spcAft>
              <a:buSzPts val="2000"/>
              <a:buChar char="○"/>
            </a:pPr>
            <a:r>
              <a:rPr lang="en"/>
              <a:t>first simple experimental protocol gradually employing more </a:t>
            </a:r>
            <a:r>
              <a:rPr lang="en">
                <a:solidFill>
                  <a:schemeClr val="dk1"/>
                </a:solidFill>
              </a:rPr>
              <a:t>thorough</a:t>
            </a:r>
            <a:r>
              <a:rPr lang="en"/>
              <a:t> e.g. using GPhL workflows</a:t>
            </a:r>
            <a:endParaRPr/>
          </a:p>
          <a:p>
            <a:pPr indent="0" lvl="0" marL="0" rtl="0" algn="l">
              <a:spcBef>
                <a:spcPts val="48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1"/>
          <p:cNvSpPr txBox="1"/>
          <p:nvPr>
            <p:ph type="title"/>
          </p:nvPr>
        </p:nvSpPr>
        <p:spPr>
          <a:xfrm>
            <a:off x="2466000" y="138850"/>
            <a:ext cx="64632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lt2"/>
                </a:solidFill>
              </a:rPr>
              <a:t>GPhL Workflows integration status</a:t>
            </a:r>
            <a:endParaRPr>
              <a:solidFill>
                <a:schemeClr val="lt2"/>
              </a:solidFill>
            </a:endParaRPr>
          </a:p>
        </p:txBody>
      </p:sp>
      <p:sp>
        <p:nvSpPr>
          <p:cNvPr id="271" name="Google Shape;271;p51"/>
          <p:cNvSpPr txBox="1"/>
          <p:nvPr>
            <p:ph idx="1" type="body"/>
          </p:nvPr>
        </p:nvSpPr>
        <p:spPr>
          <a:xfrm>
            <a:off x="342325" y="790200"/>
            <a:ext cx="8520600" cy="34164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Clr>
                <a:schemeClr val="accent3"/>
              </a:buClr>
              <a:buSzPts val="2100"/>
              <a:buChar char="●"/>
            </a:pPr>
            <a:r>
              <a:rPr lang="en" sz="2100">
                <a:solidFill>
                  <a:schemeClr val="accent3"/>
                </a:solidFill>
              </a:rPr>
              <a:t>The workflows available in production since the first run of 2023</a:t>
            </a:r>
            <a:endParaRPr sz="2100">
              <a:solidFill>
                <a:schemeClr val="accent3"/>
              </a:solidFill>
            </a:endParaRPr>
          </a:p>
          <a:p>
            <a:pPr indent="-266700" lvl="1" marL="742950" rtl="0" algn="l">
              <a:spcBef>
                <a:spcPts val="400"/>
              </a:spcBef>
              <a:spcAft>
                <a:spcPts val="0"/>
              </a:spcAft>
              <a:buClr>
                <a:schemeClr val="lt2"/>
              </a:buClr>
              <a:buSzPts val="1700"/>
              <a:buChar char="○"/>
            </a:pPr>
            <a:r>
              <a:rPr lang="en" sz="1700">
                <a:solidFill>
                  <a:schemeClr val="lt2"/>
                </a:solidFill>
              </a:rPr>
              <a:t>Development sessions June 2021, December 2021, February 2022, June 2022</a:t>
            </a:r>
            <a:endParaRPr sz="1700">
              <a:solidFill>
                <a:schemeClr val="lt2"/>
              </a:solidFill>
            </a:endParaRPr>
          </a:p>
          <a:p>
            <a:pPr indent="-266700" lvl="1" marL="742950" rtl="0" algn="l">
              <a:spcBef>
                <a:spcPts val="400"/>
              </a:spcBef>
              <a:spcAft>
                <a:spcPts val="0"/>
              </a:spcAft>
              <a:buClr>
                <a:schemeClr val="lt2"/>
              </a:buClr>
              <a:buSzPts val="1700"/>
              <a:buChar char="○"/>
            </a:pPr>
            <a:r>
              <a:rPr lang="en" sz="1700">
                <a:solidFill>
                  <a:schemeClr val="lt2"/>
                </a:solidFill>
              </a:rPr>
              <a:t>in-house project (9 shifts, validated by research director), extended for 2023 (6 shifts)</a:t>
            </a:r>
            <a:endParaRPr sz="1700">
              <a:solidFill>
                <a:schemeClr val="lt2"/>
              </a:solidFill>
            </a:endParaRPr>
          </a:p>
          <a:p>
            <a:pPr indent="-355600" lvl="0" marL="457200" rtl="0" algn="l">
              <a:spcBef>
                <a:spcPts val="480"/>
              </a:spcBef>
              <a:spcAft>
                <a:spcPts val="0"/>
              </a:spcAft>
              <a:buClr>
                <a:schemeClr val="accent3"/>
              </a:buClr>
              <a:buSzPts val="2000"/>
              <a:buChar char="●"/>
            </a:pPr>
            <a:r>
              <a:rPr lang="en" sz="2100">
                <a:solidFill>
                  <a:schemeClr val="accent3"/>
                </a:solidFill>
              </a:rPr>
              <a:t>The newest version of the workflows available to our users. </a:t>
            </a:r>
            <a:endParaRPr sz="2100">
              <a:solidFill>
                <a:schemeClr val="accent3"/>
              </a:solidFill>
            </a:endParaRPr>
          </a:p>
          <a:p>
            <a:pPr indent="-285750" lvl="1" marL="742950" rtl="0" algn="l">
              <a:spcBef>
                <a:spcPts val="400"/>
              </a:spcBef>
              <a:spcAft>
                <a:spcPts val="0"/>
              </a:spcAft>
              <a:buClr>
                <a:schemeClr val="lt2"/>
              </a:buClr>
              <a:buSzPts val="2000"/>
              <a:buChar char="○"/>
            </a:pPr>
            <a:r>
              <a:rPr lang="en" sz="2100">
                <a:solidFill>
                  <a:schemeClr val="lt2"/>
                </a:solidFill>
              </a:rPr>
              <a:t>MXCuBE at the most recent version.  </a:t>
            </a:r>
            <a:endParaRPr sz="2100">
              <a:solidFill>
                <a:schemeClr val="lt2"/>
              </a:solidFill>
            </a:endParaRPr>
          </a:p>
          <a:p>
            <a:pPr indent="-292100" lvl="1" marL="742950" rtl="0" algn="l">
              <a:spcBef>
                <a:spcPts val="400"/>
              </a:spcBef>
              <a:spcAft>
                <a:spcPts val="0"/>
              </a:spcAft>
              <a:buClr>
                <a:schemeClr val="lt2"/>
              </a:buClr>
              <a:buSzPts val="2100"/>
              <a:buChar char="○"/>
            </a:pPr>
            <a:r>
              <a:rPr lang="en" sz="2100">
                <a:solidFill>
                  <a:schemeClr val="lt2"/>
                </a:solidFill>
              </a:rPr>
              <a:t>We will soon boost our processing capacity -- adding 1024 CPU threads and additional GPU cards.</a:t>
            </a:r>
            <a:endParaRPr sz="2100">
              <a:solidFill>
                <a:schemeClr val="l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txBox="1"/>
          <p:nvPr>
            <p:ph type="title"/>
          </p:nvPr>
        </p:nvSpPr>
        <p:spPr>
          <a:xfrm>
            <a:off x="2466000" y="138850"/>
            <a:ext cx="64632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lt2"/>
                </a:solidFill>
              </a:rPr>
              <a:t>Issues</a:t>
            </a:r>
            <a:endParaRPr>
              <a:solidFill>
                <a:schemeClr val="lt2"/>
              </a:solidFill>
            </a:endParaRPr>
          </a:p>
        </p:txBody>
      </p:sp>
      <p:sp>
        <p:nvSpPr>
          <p:cNvPr id="277" name="Google Shape;277;p52"/>
          <p:cNvSpPr txBox="1"/>
          <p:nvPr>
            <p:ph idx="1" type="body"/>
          </p:nvPr>
        </p:nvSpPr>
        <p:spPr>
          <a:xfrm>
            <a:off x="342325" y="790200"/>
            <a:ext cx="8520600" cy="3416400"/>
          </a:xfrm>
          <a:prstGeom prst="rect">
            <a:avLst/>
          </a:prstGeom>
        </p:spPr>
        <p:txBody>
          <a:bodyPr anchorCtr="0" anchor="t" bIns="45700" lIns="91425" spcFirstLastPara="1" rIns="91425" wrap="square" tIns="45700">
            <a:noAutofit/>
          </a:bodyPr>
          <a:lstStyle/>
          <a:p>
            <a:pPr indent="-361950" lvl="0" marL="457200" rtl="0" algn="l">
              <a:spcBef>
                <a:spcPts val="480"/>
              </a:spcBef>
              <a:spcAft>
                <a:spcPts val="0"/>
              </a:spcAft>
              <a:buClr>
                <a:schemeClr val="accent3"/>
              </a:buClr>
              <a:buSzPts val="2100"/>
              <a:buChar char="●"/>
            </a:pPr>
            <a:r>
              <a:rPr lang="en" sz="2100">
                <a:solidFill>
                  <a:schemeClr val="accent3"/>
                </a:solidFill>
              </a:rPr>
              <a:t>Minikappa damaged September 2024</a:t>
            </a:r>
            <a:endParaRPr sz="2100">
              <a:solidFill>
                <a:schemeClr val="accent3"/>
              </a:solidFill>
            </a:endParaRPr>
          </a:p>
          <a:p>
            <a:pPr indent="-266700" lvl="1" marL="742950" rtl="0" algn="l">
              <a:spcBef>
                <a:spcPts val="400"/>
              </a:spcBef>
              <a:spcAft>
                <a:spcPts val="0"/>
              </a:spcAft>
              <a:buClr>
                <a:schemeClr val="lt2"/>
              </a:buClr>
              <a:buSzPts val="1700"/>
              <a:buChar char="○"/>
            </a:pPr>
            <a:r>
              <a:rPr lang="en" sz="1700">
                <a:solidFill>
                  <a:schemeClr val="lt2"/>
                </a:solidFill>
              </a:rPr>
              <a:t>fixed in October</a:t>
            </a:r>
            <a:endParaRPr sz="1700">
              <a:solidFill>
                <a:schemeClr val="lt2"/>
              </a:solidFill>
            </a:endParaRPr>
          </a:p>
          <a:p>
            <a:pPr indent="-266700" lvl="1" marL="742950" rtl="0" algn="l">
              <a:spcBef>
                <a:spcPts val="400"/>
              </a:spcBef>
              <a:spcAft>
                <a:spcPts val="0"/>
              </a:spcAft>
              <a:buClr>
                <a:schemeClr val="lt2"/>
              </a:buClr>
              <a:buSzPts val="1700"/>
              <a:buChar char="○"/>
            </a:pPr>
            <a:r>
              <a:rPr lang="en" sz="1700">
                <a:solidFill>
                  <a:schemeClr val="lt2"/>
                </a:solidFill>
              </a:rPr>
              <a:t>still some issues with false collision detection</a:t>
            </a:r>
            <a:endParaRPr sz="1700">
              <a:solidFill>
                <a:schemeClr val="lt2"/>
              </a:solidFill>
            </a:endParaRPr>
          </a:p>
          <a:p>
            <a:pPr indent="-355600" lvl="0" marL="457200" rtl="0" algn="l">
              <a:spcBef>
                <a:spcPts val="480"/>
              </a:spcBef>
              <a:spcAft>
                <a:spcPts val="0"/>
              </a:spcAft>
              <a:buClr>
                <a:schemeClr val="accent3"/>
              </a:buClr>
              <a:buSzPts val="2000"/>
              <a:buChar char="●"/>
            </a:pPr>
            <a:r>
              <a:rPr lang="en" sz="2100">
                <a:solidFill>
                  <a:schemeClr val="accent3"/>
                </a:solidFill>
              </a:rPr>
              <a:t>Monochromator controller failure November 2024</a:t>
            </a:r>
            <a:endParaRPr sz="2100">
              <a:solidFill>
                <a:schemeClr val="accent3"/>
              </a:solidFill>
            </a:endParaRPr>
          </a:p>
          <a:p>
            <a:pPr indent="-292100" lvl="1" marL="742950" rtl="0" algn="l">
              <a:spcBef>
                <a:spcPts val="400"/>
              </a:spcBef>
              <a:spcAft>
                <a:spcPts val="0"/>
              </a:spcAft>
              <a:buClr>
                <a:schemeClr val="lt2"/>
              </a:buClr>
              <a:buSzPts val="2100"/>
              <a:buChar char="○"/>
            </a:pPr>
            <a:r>
              <a:rPr lang="en" sz="2100">
                <a:solidFill>
                  <a:schemeClr val="lt2"/>
                </a:solidFill>
              </a:rPr>
              <a:t>operating at fixed energy</a:t>
            </a:r>
            <a:endParaRPr sz="2100">
              <a:solidFill>
                <a:schemeClr val="lt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OLEIL - fond gri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EIL - fond gri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